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96" r:id="rId3"/>
    <p:sldId id="298" r:id="rId4"/>
    <p:sldId id="299" r:id="rId5"/>
    <p:sldId id="295" r:id="rId6"/>
    <p:sldId id="300" r:id="rId7"/>
    <p:sldId id="297" r:id="rId8"/>
    <p:sldId id="302" r:id="rId9"/>
    <p:sldId id="304" r:id="rId10"/>
    <p:sldId id="301" r:id="rId11"/>
    <p:sldId id="307" r:id="rId12"/>
    <p:sldId id="308" r:id="rId13"/>
    <p:sldId id="310" r:id="rId14"/>
    <p:sldId id="311" r:id="rId15"/>
    <p:sldId id="312" r:id="rId16"/>
    <p:sldId id="313" r:id="rId17"/>
    <p:sldId id="314" r:id="rId18"/>
    <p:sldId id="323" r:id="rId19"/>
    <p:sldId id="309" r:id="rId20"/>
    <p:sldId id="318" r:id="rId21"/>
    <p:sldId id="319" r:id="rId22"/>
    <p:sldId id="320" r:id="rId23"/>
    <p:sldId id="321" r:id="rId24"/>
    <p:sldId id="322" r:id="rId25"/>
    <p:sldId id="306" r:id="rId26"/>
    <p:sldId id="294" r:id="rId27"/>
    <p:sldId id="293" r:id="rId28"/>
    <p:sldId id="258" r:id="rId29"/>
    <p:sldId id="259" r:id="rId30"/>
    <p:sldId id="328" r:id="rId31"/>
    <p:sldId id="325" r:id="rId32"/>
    <p:sldId id="326" r:id="rId33"/>
    <p:sldId id="327" r:id="rId34"/>
    <p:sldId id="329" r:id="rId35"/>
    <p:sldId id="330" r:id="rId36"/>
    <p:sldId id="331" r:id="rId37"/>
    <p:sldId id="33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-8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64EDA-30A3-4B6A-9207-710BC4BA7106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88357-0F9A-444C-9228-ED8FF7710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568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2AFDE-E359-434B-A203-CB90F51A6C30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69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88357-0F9A-444C-9228-ED8FF7710F2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342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88357-0F9A-444C-9228-ED8FF7710F2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91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8254-F852-4071-9982-79C8458603CA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82A9-0F2D-4C0B-A4CD-5A8F3BD97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573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8254-F852-4071-9982-79C8458603CA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82A9-0F2D-4C0B-A4CD-5A8F3BD97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495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8254-F852-4071-9982-79C8458603CA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82A9-0F2D-4C0B-A4CD-5A8F3BD97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68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794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36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23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01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71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59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2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8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8254-F852-4071-9982-79C8458603CA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82A9-0F2D-4C0B-A4CD-5A8F3BD97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670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9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81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9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8254-F852-4071-9982-79C8458603CA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82A9-0F2D-4C0B-A4CD-5A8F3BD97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50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8254-F852-4071-9982-79C8458603CA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82A9-0F2D-4C0B-A4CD-5A8F3BD97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9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8254-F852-4071-9982-79C8458603CA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82A9-0F2D-4C0B-A4CD-5A8F3BD97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18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8254-F852-4071-9982-79C8458603CA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82A9-0F2D-4C0B-A4CD-5A8F3BD97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319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8254-F852-4071-9982-79C8458603CA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82A9-0F2D-4C0B-A4CD-5A8F3BD97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102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8254-F852-4071-9982-79C8458603CA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82A9-0F2D-4C0B-A4CD-5A8F3BD97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65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8254-F852-4071-9982-79C8458603CA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82A9-0F2D-4C0B-A4CD-5A8F3BD97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091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68254-F852-4071-9982-79C8458603CA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482A9-0F2D-4C0B-A4CD-5A8F3BD97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2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3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568" y="3995406"/>
            <a:ext cx="3773487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468" y="2368731"/>
            <a:ext cx="3393061" cy="2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686" y="274638"/>
            <a:ext cx="10885714" cy="761682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+mn-lt"/>
                <a:ea typeface="Calibri"/>
                <a:cs typeface="Times New Roman" pitchFamily="18" charset="0"/>
              </a:rPr>
              <a:t>Нежилые помещения общей площадью 340,3 </a:t>
            </a:r>
            <a:r>
              <a:rPr lang="ru-RU" sz="1600" b="1" dirty="0" err="1" smtClean="0">
                <a:latin typeface="+mn-lt"/>
                <a:ea typeface="Calibri"/>
                <a:cs typeface="Times New Roman" pitchFamily="18" charset="0"/>
              </a:rPr>
              <a:t>кв.м</a:t>
            </a:r>
            <a:r>
              <a:rPr lang="ru-RU" sz="1600" b="1" dirty="0" smtClean="0">
                <a:latin typeface="+mn-lt"/>
                <a:ea typeface="Calibri"/>
                <a:cs typeface="Times New Roman" pitchFamily="18" charset="0"/>
              </a:rPr>
              <a:t>, расположенные на </a:t>
            </a:r>
            <a:r>
              <a:rPr lang="ru-RU" sz="1600" b="1" dirty="0">
                <a:latin typeface="+mn-lt"/>
                <a:ea typeface="Calibri"/>
                <a:cs typeface="Times New Roman" pitchFamily="18" charset="0"/>
              </a:rPr>
              <a:t>первом этаже многоквартирного жилого дома, </a:t>
            </a:r>
            <a:r>
              <a:rPr lang="ru-RU" sz="1600" b="1" dirty="0" smtClean="0">
                <a:latin typeface="+mn-lt"/>
                <a:ea typeface="Calibri"/>
                <a:cs typeface="Times New Roman" pitchFamily="18" charset="0"/>
              </a:rPr>
              <a:t>по </a:t>
            </a:r>
            <a:r>
              <a:rPr lang="ru-RU" sz="1600" b="1" dirty="0">
                <a:latin typeface="+mn-lt"/>
                <a:ea typeface="Calibri"/>
                <a:cs typeface="Times New Roman" pitchFamily="18" charset="0"/>
              </a:rPr>
              <a:t>адресу: </a:t>
            </a:r>
            <a:r>
              <a:rPr lang="ru-RU" sz="1600" b="1" dirty="0" err="1">
                <a:latin typeface="+mn-lt"/>
                <a:ea typeface="Calibri"/>
                <a:cs typeface="Times New Roman" pitchFamily="18" charset="0"/>
              </a:rPr>
              <a:t>г.Зеленодольск</a:t>
            </a:r>
            <a:r>
              <a:rPr lang="ru-RU" sz="1600" b="1" dirty="0">
                <a:latin typeface="+mn-lt"/>
                <a:ea typeface="Calibri"/>
                <a:cs typeface="Times New Roman" pitchFamily="18" charset="0"/>
              </a:rPr>
              <a:t>, </a:t>
            </a:r>
            <a:r>
              <a:rPr lang="ru-RU" sz="1600" b="1" dirty="0" err="1">
                <a:latin typeface="+mn-lt"/>
                <a:ea typeface="Calibri"/>
                <a:cs typeface="Times New Roman" pitchFamily="18" charset="0"/>
              </a:rPr>
              <a:t>ул.Фрунзе</a:t>
            </a:r>
            <a:r>
              <a:rPr lang="ru-RU" sz="1600" b="1" dirty="0">
                <a:latin typeface="+mn-lt"/>
                <a:ea typeface="Calibri"/>
                <a:cs typeface="Times New Roman" pitchFamily="18" charset="0"/>
              </a:rPr>
              <a:t>, </a:t>
            </a:r>
            <a:r>
              <a:rPr lang="ru-RU" sz="1600" b="1" dirty="0" smtClean="0">
                <a:latin typeface="+mn-lt"/>
                <a:ea typeface="Calibri"/>
                <a:cs typeface="Times New Roman" pitchFamily="18" charset="0"/>
              </a:rPr>
              <a:t>д.9</a:t>
            </a:r>
            <a:r>
              <a:rPr lang="ru-RU" sz="1600" b="1" dirty="0">
                <a:latin typeface="+mn-lt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latin typeface="+mn-lt"/>
                <a:ea typeface="Calibri"/>
                <a:cs typeface="Times New Roman" pitchFamily="18" charset="0"/>
              </a:rPr>
            </a:br>
            <a:endParaRPr lang="ru-RU" sz="1600" b="1" dirty="0"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2208768"/>
            <a:ext cx="3384376" cy="254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568" y="1281316"/>
            <a:ext cx="3603048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6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1805" y="125767"/>
            <a:ext cx="11817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Здание площадью 54 </a:t>
            </a:r>
            <a:r>
              <a:rPr lang="ru-RU" sz="1600" b="1" dirty="0" err="1" smtClean="0"/>
              <a:t>кв.м</a:t>
            </a:r>
            <a:r>
              <a:rPr lang="ru-RU" sz="1600" b="1" dirty="0" smtClean="0"/>
              <a:t>, расположенное </a:t>
            </a:r>
            <a:r>
              <a:rPr lang="ru-RU" sz="1600" b="1" dirty="0"/>
              <a:t>по адресу: Республика Татарстан, </a:t>
            </a:r>
            <a:r>
              <a:rPr lang="ru-RU" sz="1600" b="1" dirty="0" err="1"/>
              <a:t>Актанышский</a:t>
            </a:r>
            <a:r>
              <a:rPr lang="ru-RU" sz="1600" b="1" dirty="0"/>
              <a:t> муниципальный район, </a:t>
            </a:r>
            <a:r>
              <a:rPr lang="ru-RU" sz="1600" b="1" dirty="0" err="1" smtClean="0"/>
              <a:t>с.Чалманарат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ул.Центральная</a:t>
            </a:r>
            <a:r>
              <a:rPr lang="ru-RU" sz="1600" b="1" dirty="0" smtClean="0"/>
              <a:t>, д.58, закреплено за </a:t>
            </a:r>
            <a:r>
              <a:rPr lang="ru-RU" sz="1600" b="1" dirty="0"/>
              <a:t>ГАУЗ «</a:t>
            </a:r>
            <a:r>
              <a:rPr lang="ru-RU" sz="1600" b="1" dirty="0" err="1"/>
              <a:t>Актанышская</a:t>
            </a:r>
            <a:r>
              <a:rPr lang="ru-RU" sz="1600" b="1" dirty="0"/>
              <a:t> центральная районная больница»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8909"/>
            <a:ext cx="5886993" cy="44152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571" y="1248908"/>
            <a:ext cx="5886993" cy="441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5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152146"/>
            <a:ext cx="7740743" cy="5024817"/>
          </a:xfrm>
        </p:spPr>
      </p:pic>
      <p:sp>
        <p:nvSpPr>
          <p:cNvPr id="5" name="Прямоугольник 4"/>
          <p:cNvSpPr/>
          <p:nvPr/>
        </p:nvSpPr>
        <p:spPr>
          <a:xfrm>
            <a:off x="391885" y="111762"/>
            <a:ext cx="11547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Тат-</a:t>
            </a:r>
            <a:r>
              <a:rPr lang="ru-RU" sz="1600" b="1" dirty="0" err="1" smtClean="0"/>
              <a:t>Дымский</a:t>
            </a:r>
            <a:r>
              <a:rPr lang="ru-RU" sz="1600" b="1" dirty="0" smtClean="0"/>
              <a:t> ФАП площадью </a:t>
            </a:r>
            <a:r>
              <a:rPr lang="ru-RU" sz="1600" b="1" dirty="0"/>
              <a:t>102,3 </a:t>
            </a:r>
            <a:r>
              <a:rPr lang="ru-RU" sz="1600" b="1" dirty="0" err="1"/>
              <a:t>кв.м</a:t>
            </a:r>
            <a:r>
              <a:rPr lang="ru-RU" sz="1600" b="1" dirty="0"/>
              <a:t>, </a:t>
            </a:r>
            <a:r>
              <a:rPr lang="ru-RU" sz="1600" b="1" dirty="0" smtClean="0"/>
              <a:t>расположенный </a:t>
            </a:r>
            <a:r>
              <a:rPr lang="ru-RU" sz="1600" b="1" dirty="0"/>
              <a:t>по адресу: Республика Татарстан, </a:t>
            </a:r>
            <a:r>
              <a:rPr lang="ru-RU" sz="1600" b="1" dirty="0" err="1"/>
              <a:t>Бугульминский</a:t>
            </a:r>
            <a:r>
              <a:rPr lang="ru-RU" sz="1600" b="1" dirty="0"/>
              <a:t> муниципальный район, </a:t>
            </a:r>
            <a:r>
              <a:rPr lang="ru-RU" sz="1600" b="1" dirty="0" err="1"/>
              <a:t>с.Татарская</a:t>
            </a:r>
            <a:r>
              <a:rPr lang="ru-RU" sz="1600" b="1" dirty="0"/>
              <a:t> </a:t>
            </a:r>
            <a:r>
              <a:rPr lang="ru-RU" sz="1600" b="1" dirty="0" err="1"/>
              <a:t>Дымская</a:t>
            </a:r>
            <a:r>
              <a:rPr lang="ru-RU" sz="1600" b="1" dirty="0"/>
              <a:t>, </a:t>
            </a:r>
            <a:r>
              <a:rPr lang="ru-RU" sz="1600" b="1" dirty="0" err="1"/>
              <a:t>ул.Советская</a:t>
            </a:r>
            <a:r>
              <a:rPr lang="ru-RU" sz="1600" b="1" dirty="0"/>
              <a:t>, </a:t>
            </a:r>
            <a:r>
              <a:rPr lang="ru-RU" sz="1600" b="1" dirty="0" smtClean="0"/>
              <a:t>д.86, закрепленный на праве оперативного управления за ГАУЗ «</a:t>
            </a:r>
            <a:r>
              <a:rPr lang="ru-RU" sz="1600" b="1" dirty="0" err="1" smtClean="0"/>
              <a:t>Бугульминская</a:t>
            </a:r>
            <a:r>
              <a:rPr lang="ru-RU" sz="1600" b="1" dirty="0" smtClean="0"/>
              <a:t> ЦРБ»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617365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6416"/>
            <a:ext cx="10515600" cy="6711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latin typeface="+mn-lt"/>
              </a:rPr>
              <a:t>Здание с кадастровым номером </a:t>
            </a:r>
            <a:r>
              <a:rPr lang="ru-RU" sz="1800" b="1" dirty="0" smtClean="0">
                <a:latin typeface="+mn-lt"/>
              </a:rPr>
              <a:t>16:21:090201:324 площадью 76.5 </a:t>
            </a:r>
            <a:r>
              <a:rPr lang="ru-RU" sz="1800" b="1" dirty="0" err="1">
                <a:latin typeface="+mn-lt"/>
              </a:rPr>
              <a:t>кв.м</a:t>
            </a:r>
            <a:r>
              <a:rPr lang="ru-RU" sz="1800" b="1" dirty="0">
                <a:latin typeface="+mn-lt"/>
              </a:rPr>
              <a:t>, расположенное по адресу </a:t>
            </a:r>
            <a:r>
              <a:rPr lang="ru-RU" sz="1800" b="1" dirty="0" err="1" smtClean="0">
                <a:latin typeface="+mn-lt"/>
              </a:rPr>
              <a:t>Кайбицкий</a:t>
            </a:r>
            <a:r>
              <a:rPr lang="ru-RU" sz="1800" b="1" dirty="0" smtClean="0">
                <a:latin typeface="+mn-lt"/>
              </a:rPr>
              <a:t> р-н, </a:t>
            </a:r>
            <a:r>
              <a:rPr lang="ru-RU" sz="1800" b="1" dirty="0" err="1" smtClean="0">
                <a:latin typeface="+mn-lt"/>
              </a:rPr>
              <a:t>с.Малые</a:t>
            </a:r>
            <a:r>
              <a:rPr lang="ru-RU" sz="1800" b="1" dirty="0" smtClean="0">
                <a:latin typeface="+mn-lt"/>
              </a:rPr>
              <a:t> Кайбицы, </a:t>
            </a:r>
            <a:r>
              <a:rPr lang="ru-RU" sz="1800" b="1" dirty="0" err="1" smtClean="0">
                <a:latin typeface="+mn-lt"/>
              </a:rPr>
              <a:t>ул.Центральная</a:t>
            </a:r>
            <a:r>
              <a:rPr lang="ru-RU" sz="1800" b="1" dirty="0" smtClean="0">
                <a:latin typeface="+mn-lt"/>
              </a:rPr>
              <a:t>, д.46, закрепленное на праве оперативного управления за ГАУЗ «</a:t>
            </a:r>
            <a:r>
              <a:rPr lang="ru-RU" sz="1800" b="1" dirty="0" err="1" smtClean="0">
                <a:latin typeface="+mn-lt"/>
              </a:rPr>
              <a:t>Кайбицкая</a:t>
            </a:r>
            <a:r>
              <a:rPr lang="ru-RU" sz="1800" b="1" dirty="0" smtClean="0">
                <a:latin typeface="+mn-lt"/>
              </a:rPr>
              <a:t> ЦРБ»</a:t>
            </a:r>
            <a:endParaRPr lang="ru-RU" sz="18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46" y="1026567"/>
            <a:ext cx="3597245" cy="26979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918" y="1026567"/>
            <a:ext cx="3594463" cy="26958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918" y="3894858"/>
            <a:ext cx="3594463" cy="2695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48" y="3895454"/>
            <a:ext cx="3597245" cy="269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6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092" y="269776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+mn-lt"/>
              </a:rPr>
              <a:t>Здание общей площадью 710,8 </a:t>
            </a:r>
            <a:r>
              <a:rPr lang="ru-RU" sz="1600" b="1" dirty="0" err="1">
                <a:solidFill>
                  <a:srgbClr val="000000"/>
                </a:solidFill>
                <a:latin typeface="+mn-lt"/>
              </a:rPr>
              <a:t>кв.м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., расположенное по адресу: </a:t>
            </a:r>
            <a:r>
              <a:rPr lang="ru-RU" sz="1600" b="1" dirty="0" err="1">
                <a:solidFill>
                  <a:srgbClr val="000000"/>
                </a:solidFill>
                <a:latin typeface="+mn-lt"/>
              </a:rPr>
              <a:t>Лениногорский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 район, </a:t>
            </a:r>
            <a:r>
              <a:rPr lang="ru-RU" sz="1600" b="1" dirty="0" err="1">
                <a:solidFill>
                  <a:srgbClr val="000000"/>
                </a:solidFill>
                <a:latin typeface="+mn-lt"/>
              </a:rPr>
              <a:t>с.Шугурово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1600" b="1" dirty="0" err="1">
                <a:solidFill>
                  <a:srgbClr val="000000"/>
                </a:solidFill>
                <a:latin typeface="+mn-lt"/>
              </a:rPr>
              <a:t>ул.Горького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зд.4, строение 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3 (пищеблок), 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закреплено за ГАУЗ 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«</a:t>
            </a:r>
            <a:r>
              <a:rPr lang="ru-RU" sz="1600" b="1" dirty="0" err="1">
                <a:solidFill>
                  <a:srgbClr val="000000"/>
                </a:solidFill>
                <a:latin typeface="+mn-lt"/>
              </a:rPr>
              <a:t>Лениногорская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 ЦРБ»</a:t>
            </a:r>
            <a:endParaRPr lang="ru-RU" sz="1600" dirty="0"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13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7492" y="487664"/>
            <a:ext cx="12192000" cy="925112"/>
          </a:xfrm>
          <a:prstGeom prst="rect">
            <a:avLst/>
          </a:prstGeom>
        </p:spPr>
        <p:txBody>
          <a:bodyPr vert="horz" lIns="108847" tIns="54423" rIns="108847" bIns="5442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67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864" y="1700809"/>
            <a:ext cx="7805257" cy="467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1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092" y="517899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+mn-lt"/>
              </a:rPr>
              <a:t>Здание общей площадью 117,3 </a:t>
            </a:r>
            <a:r>
              <a:rPr lang="ru-RU" sz="1600" b="1" dirty="0" err="1" smtClean="0">
                <a:solidFill>
                  <a:srgbClr val="000000"/>
                </a:solidFill>
                <a:latin typeface="+mn-lt"/>
              </a:rPr>
              <a:t>кв.м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расположенное по адресу: </a:t>
            </a:r>
            <a:r>
              <a:rPr lang="ru-RU" sz="1600" b="1" dirty="0" err="1">
                <a:solidFill>
                  <a:srgbClr val="000000"/>
                </a:solidFill>
                <a:latin typeface="+mn-lt"/>
              </a:rPr>
              <a:t>Лениногорский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 район, </a:t>
            </a:r>
            <a:r>
              <a:rPr lang="ru-RU" sz="1600" b="1" dirty="0" err="1">
                <a:solidFill>
                  <a:srgbClr val="000000"/>
                </a:solidFill>
                <a:latin typeface="+mn-lt"/>
              </a:rPr>
              <a:t>с.Шугурово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1600" b="1" dirty="0" err="1">
                <a:solidFill>
                  <a:srgbClr val="000000"/>
                </a:solidFill>
                <a:latin typeface="+mn-lt"/>
              </a:rPr>
              <a:t>ул.Горького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зд.4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, строение 4, 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закреплено за ГАУЗ 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«</a:t>
            </a:r>
            <a:r>
              <a:rPr lang="ru-RU" sz="1600" b="1" dirty="0" err="1">
                <a:solidFill>
                  <a:srgbClr val="000000"/>
                </a:solidFill>
                <a:latin typeface="+mn-lt"/>
              </a:rPr>
              <a:t>Лениногорская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 ЦРБ»</a:t>
            </a:r>
            <a:endParaRPr lang="ru-RU" sz="3600" dirty="0"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14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7492" y="487664"/>
            <a:ext cx="12192000" cy="925112"/>
          </a:xfrm>
          <a:prstGeom prst="rect">
            <a:avLst/>
          </a:prstGeom>
        </p:spPr>
        <p:txBody>
          <a:bodyPr vert="horz" lIns="108847" tIns="54423" rIns="108847" bIns="5442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67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924" y="1700809"/>
            <a:ext cx="8969408" cy="503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26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092" y="517899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Здание фельдшерско-акушерского пункта 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общей площадью 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109 </a:t>
            </a:r>
            <a:r>
              <a:rPr lang="ru-RU" sz="1600" b="1" dirty="0" err="1">
                <a:solidFill>
                  <a:srgbClr val="000000"/>
                </a:solidFill>
                <a:latin typeface="+mn-lt"/>
              </a:rPr>
              <a:t>кв.м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., расположенное по адресу: 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Менделеевский район, </a:t>
            </a:r>
            <a:r>
              <a:rPr lang="ru-RU" sz="1600" b="1" dirty="0" err="1" smtClean="0">
                <a:solidFill>
                  <a:srgbClr val="000000"/>
                </a:solidFill>
                <a:latin typeface="+mn-lt"/>
              </a:rPr>
              <a:t>с.Бизяки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1600" b="1" dirty="0" err="1" smtClean="0">
                <a:solidFill>
                  <a:srgbClr val="000000"/>
                </a:solidFill>
                <a:latin typeface="+mn-lt"/>
              </a:rPr>
              <a:t>ул.Центральная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, д.68, закреплено за ГАУЗ «Менделеевская 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ЦРБ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»</a:t>
            </a:r>
            <a:endParaRPr lang="ru-RU" sz="1600" dirty="0"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15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7492" y="487664"/>
            <a:ext cx="12192000" cy="925112"/>
          </a:xfrm>
          <a:prstGeom prst="rect">
            <a:avLst/>
          </a:prstGeom>
        </p:spPr>
        <p:txBody>
          <a:bodyPr vert="horz" lIns="108847" tIns="54423" rIns="108847" bIns="5442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67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4" y="1465904"/>
            <a:ext cx="4761740" cy="2678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54" y="1449134"/>
            <a:ext cx="1964327" cy="34921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7" y="4457882"/>
            <a:ext cx="3375054" cy="1898468"/>
          </a:xfrm>
          <a:prstGeom prst="rect">
            <a:avLst/>
          </a:prstGeom>
        </p:spPr>
      </p:pic>
      <p:pic>
        <p:nvPicPr>
          <p:cNvPr id="10" name="Рисунок 9" descr="C:\Documents and Settings\Admin\Мои документы\Здания\Фото Бизякинский ФАП старый\Бизякинский ФАП Фото снаружи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6575" y="1443011"/>
            <a:ext cx="3714206" cy="350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28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092" y="517899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Здание фельдшерско-акушерского пункта 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общей площадью 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137,5 </a:t>
            </a:r>
            <a:r>
              <a:rPr lang="ru-RU" sz="1600" b="1" dirty="0" err="1" smtClean="0">
                <a:solidFill>
                  <a:srgbClr val="000000"/>
                </a:solidFill>
                <a:latin typeface="+mn-lt"/>
              </a:rPr>
              <a:t>кв.м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расположенное по адресу: </a:t>
            </a:r>
            <a:r>
              <a:rPr lang="ru-RU" sz="1600" b="1" dirty="0" err="1" smtClean="0">
                <a:solidFill>
                  <a:srgbClr val="000000"/>
                </a:solidFill>
                <a:latin typeface="+mn-lt"/>
              </a:rPr>
              <a:t>Нурлатский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 район, </a:t>
            </a:r>
            <a:r>
              <a:rPr lang="ru-RU" sz="1600" b="1" dirty="0" err="1" smtClean="0">
                <a:solidFill>
                  <a:srgbClr val="000000"/>
                </a:solidFill>
                <a:latin typeface="+mn-lt"/>
              </a:rPr>
              <a:t>с.Фомкино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1600" b="1" dirty="0" err="1" smtClean="0">
                <a:solidFill>
                  <a:srgbClr val="000000"/>
                </a:solidFill>
                <a:latin typeface="+mn-lt"/>
              </a:rPr>
              <a:t>ул.Советская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, д.4, закреплено на праве оперативного управления за ГАУЗ «Нурлатская 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ЦРБ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»</a:t>
            </a:r>
            <a:endParaRPr lang="ru-RU" sz="1600" dirty="0"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16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7492" y="487664"/>
            <a:ext cx="12192000" cy="925112"/>
          </a:xfrm>
          <a:prstGeom prst="rect">
            <a:avLst/>
          </a:prstGeom>
        </p:spPr>
        <p:txBody>
          <a:bodyPr vert="horz" lIns="108847" tIns="54423" rIns="108847" bIns="5442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67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011"/>
            <a:ext cx="5718955" cy="42892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23" y="1412776"/>
            <a:ext cx="5759269" cy="43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4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092" y="517899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Здание фельдшерско-акушерского пункта 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общей площадью 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61,1 </a:t>
            </a:r>
            <a:r>
              <a:rPr lang="ru-RU" sz="1600" b="1" dirty="0" err="1" smtClean="0">
                <a:solidFill>
                  <a:srgbClr val="000000"/>
                </a:solidFill>
                <a:latin typeface="+mn-lt"/>
              </a:rPr>
              <a:t>кв.м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расположенное по адресу: </a:t>
            </a:r>
            <a:r>
              <a:rPr lang="ru-RU" sz="1600" b="1" dirty="0" err="1" smtClean="0">
                <a:solidFill>
                  <a:srgbClr val="000000"/>
                </a:solidFill>
                <a:latin typeface="+mn-lt"/>
              </a:rPr>
              <a:t>Тетюшский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 район, </a:t>
            </a:r>
            <a:r>
              <a:rPr lang="ru-RU" sz="1600" b="1" dirty="0" err="1" smtClean="0">
                <a:solidFill>
                  <a:srgbClr val="000000"/>
                </a:solidFill>
                <a:latin typeface="+mn-lt"/>
              </a:rPr>
              <a:t>Иоково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, закреплено на праве оперативного управления за ГАУЗ «</a:t>
            </a:r>
            <a:r>
              <a:rPr lang="ru-RU" sz="1600" b="1" dirty="0" err="1" smtClean="0">
                <a:solidFill>
                  <a:srgbClr val="000000"/>
                </a:solidFill>
                <a:latin typeface="+mn-lt"/>
              </a:rPr>
              <a:t>Тетюшская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+mn-lt"/>
              </a:rPr>
              <a:t>ЦРБ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»</a:t>
            </a:r>
            <a:endParaRPr lang="ru-RU" sz="1600" dirty="0"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B070B-595A-42F8-9E02-4AEDE78125D5}" type="slidenum">
              <a:rPr lang="ru-RU" smtClean="0">
                <a:solidFill>
                  <a:srgbClr val="9BBB59">
                    <a:lumMod val="50000"/>
                  </a:srgbClr>
                </a:solidFill>
              </a:rPr>
              <a:pPr/>
              <a:t>17</a:t>
            </a:fld>
            <a:endParaRPr lang="ru-RU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7492" y="487664"/>
            <a:ext cx="12192000" cy="925112"/>
          </a:xfrm>
          <a:prstGeom prst="rect">
            <a:avLst/>
          </a:prstGeom>
        </p:spPr>
        <p:txBody>
          <a:bodyPr vert="horz" lIns="108847" tIns="54423" rIns="108847" bIns="5442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67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1570225"/>
            <a:ext cx="4876800" cy="4876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1577502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68" y="452845"/>
            <a:ext cx="8440204" cy="5880872"/>
          </a:xfrm>
        </p:spPr>
      </p:pic>
    </p:spTree>
    <p:extLst>
      <p:ext uri="{BB962C8B-B14F-4D97-AF65-F5344CB8AC3E}">
        <p14:creationId xmlns:p14="http://schemas.microsoft.com/office/powerpoint/2010/main" val="3913943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517" y="0"/>
            <a:ext cx="11266714" cy="1149531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+mn-lt"/>
              </a:rPr>
              <a:t>Здание с кадастровым номером </a:t>
            </a:r>
            <a:r>
              <a:rPr lang="ru-RU" sz="1600" b="1" dirty="0" smtClean="0">
                <a:latin typeface="+mn-lt"/>
              </a:rPr>
              <a:t>16:29:010201:18 площадью 71,28 </a:t>
            </a:r>
            <a:r>
              <a:rPr lang="ru-RU" sz="1600" b="1" dirty="0" err="1">
                <a:latin typeface="+mn-lt"/>
              </a:rPr>
              <a:t>кв.м</a:t>
            </a:r>
            <a:r>
              <a:rPr lang="ru-RU" sz="1600" b="1" dirty="0">
                <a:latin typeface="+mn-lt"/>
              </a:rPr>
              <a:t>, расположенное по адресу </a:t>
            </a:r>
            <a:r>
              <a:rPr lang="ru-RU" sz="1600" b="1" dirty="0" err="1" smtClean="0">
                <a:latin typeface="+mn-lt"/>
              </a:rPr>
              <a:t>Муслюмовский</a:t>
            </a:r>
            <a:r>
              <a:rPr lang="ru-RU" sz="1600" b="1" dirty="0" smtClean="0">
                <a:latin typeface="+mn-lt"/>
              </a:rPr>
              <a:t> </a:t>
            </a:r>
            <a:br>
              <a:rPr lang="ru-RU" sz="1600" b="1" dirty="0" smtClean="0">
                <a:latin typeface="+mn-lt"/>
              </a:rPr>
            </a:br>
            <a:r>
              <a:rPr lang="ru-RU" sz="1600" b="1" dirty="0" smtClean="0">
                <a:latin typeface="+mn-lt"/>
              </a:rPr>
              <a:t>р-н, </a:t>
            </a:r>
            <a:r>
              <a:rPr lang="ru-RU" sz="1600" b="1" dirty="0" err="1" smtClean="0">
                <a:latin typeface="+mn-lt"/>
              </a:rPr>
              <a:t>с.Нижний</a:t>
            </a:r>
            <a:r>
              <a:rPr lang="ru-RU" sz="1600" b="1" dirty="0" smtClean="0">
                <a:latin typeface="+mn-lt"/>
              </a:rPr>
              <a:t> </a:t>
            </a:r>
            <a:r>
              <a:rPr lang="ru-RU" sz="1600" b="1" dirty="0" err="1" smtClean="0">
                <a:latin typeface="+mn-lt"/>
              </a:rPr>
              <a:t>Табын</a:t>
            </a:r>
            <a:r>
              <a:rPr lang="ru-RU" sz="1600" b="1" dirty="0" smtClean="0">
                <a:latin typeface="+mn-lt"/>
              </a:rPr>
              <a:t>, </a:t>
            </a:r>
            <a:r>
              <a:rPr lang="ru-RU" sz="1600" b="1" dirty="0" err="1" smtClean="0">
                <a:latin typeface="+mn-lt"/>
              </a:rPr>
              <a:t>ул.Молодежная</a:t>
            </a:r>
            <a:r>
              <a:rPr lang="ru-RU" sz="1600" b="1" dirty="0" smtClean="0">
                <a:latin typeface="+mn-lt"/>
              </a:rPr>
              <a:t>, д,6А</a:t>
            </a:r>
            <a:r>
              <a:rPr lang="ru-RU" sz="1600" b="1" dirty="0">
                <a:latin typeface="+mn-lt"/>
              </a:rPr>
              <a:t>, закреплено </a:t>
            </a:r>
            <a:r>
              <a:rPr lang="ru-RU" sz="1600" b="1" dirty="0" smtClean="0">
                <a:latin typeface="+mn-lt"/>
              </a:rPr>
              <a:t>на праве оперативного управления за </a:t>
            </a:r>
            <a:r>
              <a:rPr lang="ru-RU" sz="1600" b="1" dirty="0">
                <a:latin typeface="+mn-lt"/>
              </a:rPr>
              <a:t>ГАУЗ «</a:t>
            </a:r>
            <a:r>
              <a:rPr lang="ru-RU" sz="1600" b="1" dirty="0" err="1">
                <a:latin typeface="+mn-lt"/>
              </a:rPr>
              <a:t>Муслюмовская</a:t>
            </a:r>
            <a:r>
              <a:rPr lang="ru-RU" sz="1600" b="1" dirty="0">
                <a:latin typeface="+mn-lt"/>
              </a:rPr>
              <a:t> ЦРБ»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\\Abdieva_la1\сетевая\23.04.2019\Муслюмовская ЦРБ\Н Табын\НТабын ФА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0" y="1830500"/>
            <a:ext cx="2835576" cy="212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Abdieva_la1\сетевая\23.04.2019\Муслюмовская ЦРБ\Н Табын\Н Табын ФАП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35" y="1830501"/>
            <a:ext cx="2835573" cy="212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Abdieva_la1\сетевая\23.04.2019\Муслюмовская ЦРБ\Н Табын\Ниж Табын приемн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92" y="1830501"/>
            <a:ext cx="2835574" cy="212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Abdieva_la1\сетевая\23.04.2019\Муслюмовская ЦРБ\Н Табын\Ниж Табын процедурна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21" y="4068467"/>
            <a:ext cx="2833915" cy="212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\\Abdieva_la1\сетевая\23.04.2019\Муслюмовская ЦРБ\Н Табын\Н Табын детский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35" y="4088322"/>
            <a:ext cx="2835573" cy="210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\\Abdieva_la1\сетевая\23.04.2019\Муслюмовская ЦРБ\Н Табын\Н Табын коридор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93" y="4068467"/>
            <a:ext cx="2835574" cy="212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41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8766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Нежилое помещение площадью 494,9 </a:t>
            </a:r>
            <a:r>
              <a:rPr lang="ru-RU" sz="1600" b="1" dirty="0" err="1"/>
              <a:t>кв.м</a:t>
            </a:r>
            <a:r>
              <a:rPr lang="ru-RU" sz="1600" b="1" dirty="0"/>
              <a:t>, расположенное </a:t>
            </a:r>
            <a:r>
              <a:rPr lang="ru-RU" sz="1600" b="1" dirty="0" smtClean="0"/>
              <a:t>в здании по адресу: </a:t>
            </a:r>
            <a:r>
              <a:rPr lang="ru-RU" sz="1600" b="1" dirty="0" err="1" smtClean="0"/>
              <a:t>Бавлинский</a:t>
            </a:r>
            <a:r>
              <a:rPr lang="ru-RU" sz="1600" b="1" dirty="0" smtClean="0"/>
              <a:t> р-н, </a:t>
            </a:r>
            <a:r>
              <a:rPr lang="ru-RU" sz="1600" b="1" dirty="0" err="1" smtClean="0"/>
              <a:t>г.Бавлы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ул.Энгельса</a:t>
            </a:r>
            <a:r>
              <a:rPr lang="ru-RU" sz="1600" b="1" dirty="0" smtClean="0"/>
              <a:t>, д.44, закреплено на праве оперативного управления за ГАУСО </a:t>
            </a:r>
            <a:r>
              <a:rPr lang="ru-RU" sz="1600" b="1" dirty="0"/>
              <a:t>“Комплексный центр социального обслуживания населения “Милосердие” в </a:t>
            </a:r>
            <a:r>
              <a:rPr lang="ru-RU" sz="1600" b="1" dirty="0" err="1"/>
              <a:t>Бавлинском</a:t>
            </a:r>
            <a:r>
              <a:rPr lang="ru-RU" sz="1600" b="1" dirty="0"/>
              <a:t> муниципальном районе” 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\\Abdieva_la1\сетевая\23.04.2019\Бавлы Энгельса 44\P_20190124_1332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4" y="1635846"/>
            <a:ext cx="2563090" cy="455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Abdieva_la1\сетевая\23.04.2019\Бавлы Энгельса 44\P_20190124_1332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63" y="1611214"/>
            <a:ext cx="2576946" cy="45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Abdieva_la1\сетевая\23.04.2019\Бавлы Энгельса 44\P_20190124_1334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637" y="1598513"/>
            <a:ext cx="2576512" cy="458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10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" y="243841"/>
            <a:ext cx="11739154" cy="992776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+mn-lt"/>
              </a:rPr>
              <a:t>Здание с кадастровым номером </a:t>
            </a:r>
            <a:r>
              <a:rPr lang="ru-RU" sz="1600" b="1" dirty="0" smtClean="0">
                <a:latin typeface="+mn-lt"/>
              </a:rPr>
              <a:t>16:29:130301:700 площадью 148.4 </a:t>
            </a:r>
            <a:r>
              <a:rPr lang="ru-RU" sz="1600" b="1" dirty="0" err="1">
                <a:latin typeface="+mn-lt"/>
              </a:rPr>
              <a:t>кв.м</a:t>
            </a:r>
            <a:r>
              <a:rPr lang="ru-RU" sz="1600" b="1" dirty="0">
                <a:latin typeface="+mn-lt"/>
              </a:rPr>
              <a:t>, расположенное по адресу </a:t>
            </a:r>
            <a:r>
              <a:rPr lang="ru-RU" sz="1600" b="1" dirty="0" err="1">
                <a:latin typeface="+mn-lt"/>
              </a:rPr>
              <a:t>Муслюмовский</a:t>
            </a:r>
            <a:r>
              <a:rPr lang="ru-RU" sz="1600" b="1" dirty="0">
                <a:latin typeface="+mn-lt"/>
              </a:rPr>
              <a:t> р-н, </a:t>
            </a:r>
            <a:r>
              <a:rPr lang="ru-RU" sz="1600" b="1" dirty="0" err="1" smtClean="0">
                <a:latin typeface="+mn-lt"/>
              </a:rPr>
              <a:t>д.Большой</a:t>
            </a:r>
            <a:r>
              <a:rPr lang="ru-RU" sz="1600" b="1" dirty="0" smtClean="0">
                <a:latin typeface="+mn-lt"/>
              </a:rPr>
              <a:t> </a:t>
            </a:r>
            <a:r>
              <a:rPr lang="ru-RU" sz="1600" b="1" dirty="0" err="1" smtClean="0">
                <a:latin typeface="+mn-lt"/>
              </a:rPr>
              <a:t>Чекмак</a:t>
            </a:r>
            <a:r>
              <a:rPr lang="ru-RU" sz="1600" b="1" dirty="0" smtClean="0">
                <a:latin typeface="+mn-lt"/>
              </a:rPr>
              <a:t>, ул. </a:t>
            </a:r>
            <a:r>
              <a:rPr lang="ru-RU" sz="1600" b="1" dirty="0" err="1" smtClean="0">
                <a:latin typeface="+mn-lt"/>
              </a:rPr>
              <a:t>М.Джалиля</a:t>
            </a:r>
            <a:r>
              <a:rPr lang="ru-RU" sz="1600" b="1" dirty="0" smtClean="0">
                <a:latin typeface="+mn-lt"/>
              </a:rPr>
              <a:t>, </a:t>
            </a:r>
            <a:r>
              <a:rPr lang="ru-RU" sz="1600" b="1" dirty="0">
                <a:latin typeface="+mn-lt"/>
              </a:rPr>
              <a:t>д.1, закреплено </a:t>
            </a:r>
            <a:r>
              <a:rPr lang="ru-RU" sz="1600" b="1" dirty="0" smtClean="0">
                <a:latin typeface="+mn-lt"/>
              </a:rPr>
              <a:t>на праве оперативного управления за </a:t>
            </a:r>
            <a:r>
              <a:rPr lang="ru-RU" sz="1600" b="1" dirty="0">
                <a:latin typeface="+mn-lt"/>
              </a:rPr>
              <a:t>ГАУЗ «</a:t>
            </a:r>
            <a:r>
              <a:rPr lang="ru-RU" sz="1600" b="1" dirty="0" err="1">
                <a:latin typeface="+mn-lt"/>
              </a:rPr>
              <a:t>Муслюмовская</a:t>
            </a:r>
            <a:r>
              <a:rPr lang="ru-RU" sz="1600" b="1" dirty="0">
                <a:latin typeface="+mn-lt"/>
              </a:rPr>
              <a:t> ЦРБ»</a:t>
            </a:r>
            <a:endParaRPr lang="ru-RU" sz="16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\\Abdieva_la1\сетевая\23.04.2019\Муслюмовская ЦРБ\Б Чекмак\Вид снаружи\foto17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0" y="1779238"/>
            <a:ext cx="2894363" cy="217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Abdieva_la1\сетевая\23.04.2019\Муслюмовская ЦРБ\Б Чекмак\Вид снаружи\foto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09" y="1779238"/>
            <a:ext cx="2894363" cy="217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\\Abdieva_la1\сетевая\23.04.2019\Муслюмовская ЦРБ\Б Чекмак\Процедурная\xkwbC6OU8h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9" y="4245347"/>
            <a:ext cx="2894363" cy="217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\\Abdieva_la1\сетевая\23.04.2019\Муслюмовская ЦРБ\Б Чекмак\Детская\Vde6h6C0Vz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82" y="4245347"/>
            <a:ext cx="2894363" cy="217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\\Abdieva_la1\сетевая\23.04.2019\Муслюмовская ЦРБ\Б Чекмак\Коридор\6ylBmcall9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81" y="1779238"/>
            <a:ext cx="2894363" cy="217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\\Abdieva_la1\сетевая\23.04.2019\Муслюмовская ЦРБ\Б Чекмак\Коридор\9S0eBgPwLX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08" y="4245347"/>
            <a:ext cx="2894363" cy="217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42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971" y="365125"/>
            <a:ext cx="11532920" cy="5144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latin typeface="+mn-lt"/>
              </a:rPr>
              <a:t>Здание с кадастровым номером </a:t>
            </a:r>
            <a:r>
              <a:rPr lang="ru-RU" sz="1800" b="1" dirty="0" smtClean="0">
                <a:latin typeface="+mn-lt"/>
              </a:rPr>
              <a:t>16:29:140101:213 площадью 69,07 </a:t>
            </a:r>
            <a:r>
              <a:rPr lang="ru-RU" sz="1800" b="1" dirty="0" err="1">
                <a:latin typeface="+mn-lt"/>
              </a:rPr>
              <a:t>кв.м</a:t>
            </a:r>
            <a:r>
              <a:rPr lang="ru-RU" sz="1800" b="1" dirty="0">
                <a:latin typeface="+mn-lt"/>
              </a:rPr>
              <a:t>, расположенное по адресу </a:t>
            </a:r>
            <a:r>
              <a:rPr lang="ru-RU" sz="1800" b="1" dirty="0" err="1">
                <a:latin typeface="+mn-lt"/>
              </a:rPr>
              <a:t>Муслюмовский</a:t>
            </a:r>
            <a:r>
              <a:rPr lang="ru-RU" sz="1800" b="1" dirty="0">
                <a:latin typeface="+mn-lt"/>
              </a:rPr>
              <a:t> р-н</a:t>
            </a:r>
            <a:r>
              <a:rPr lang="ru-RU" sz="1800" b="1" dirty="0" smtClean="0">
                <a:latin typeface="+mn-lt"/>
              </a:rPr>
              <a:t>, </a:t>
            </a:r>
            <a:r>
              <a:rPr lang="ru-RU" sz="1800" b="1" dirty="0" err="1" smtClean="0">
                <a:latin typeface="+mn-lt"/>
              </a:rPr>
              <a:t>с.Октябрь</a:t>
            </a:r>
            <a:r>
              <a:rPr lang="ru-RU" sz="1800" b="1" dirty="0" smtClean="0">
                <a:latin typeface="+mn-lt"/>
              </a:rPr>
              <a:t>, </a:t>
            </a:r>
            <a:r>
              <a:rPr lang="ru-RU" sz="1800" b="1" dirty="0" err="1" smtClean="0">
                <a:latin typeface="+mn-lt"/>
              </a:rPr>
              <a:t>ул.Молодежная</a:t>
            </a:r>
            <a:r>
              <a:rPr lang="ru-RU" sz="1800" b="1" dirty="0" smtClean="0">
                <a:latin typeface="+mn-lt"/>
              </a:rPr>
              <a:t>, </a:t>
            </a:r>
            <a:r>
              <a:rPr lang="ru-RU" sz="1800" b="1" dirty="0">
                <a:latin typeface="+mn-lt"/>
              </a:rPr>
              <a:t>д.5А, закреплено </a:t>
            </a:r>
            <a:r>
              <a:rPr lang="ru-RU" sz="1800" b="1" dirty="0" smtClean="0">
                <a:latin typeface="+mn-lt"/>
              </a:rPr>
              <a:t>на праве оперативного управления за </a:t>
            </a:r>
            <a:r>
              <a:rPr lang="ru-RU" sz="1800" b="1" dirty="0">
                <a:latin typeface="+mn-lt"/>
              </a:rPr>
              <a:t>ГАУЗ «</a:t>
            </a:r>
            <a:r>
              <a:rPr lang="ru-RU" sz="1800" b="1" dirty="0" err="1">
                <a:latin typeface="+mn-lt"/>
              </a:rPr>
              <a:t>Муслюмовская</a:t>
            </a:r>
            <a:r>
              <a:rPr lang="ru-RU" sz="1800" b="1" dirty="0">
                <a:latin typeface="+mn-lt"/>
              </a:rPr>
              <a:t> ЦРБ»</a:t>
            </a:r>
            <a:endParaRPr lang="ru-RU" sz="1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\\Abdieva_la1\сетевая\23.04.2019\Муслюмовская ЦРБ\Октябрь\Окт ФАП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15" y="1785256"/>
            <a:ext cx="3594535" cy="202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\\Abdieva_la1\сетевая\23.04.2019\Муслюмовская ЦРБ\Октябрь\Окт ФАП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28" y="1785256"/>
            <a:ext cx="3594534" cy="202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\\Abdieva_la1\сетевая\23.04.2019\Муслюмовская ЦРБ\Октябрь\Коридор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357" y="4137476"/>
            <a:ext cx="3594534" cy="202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\\Abdieva_la1\сетевая\23.04.2019\Муслюмовская ЦРБ\Октябрь\Процед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15" y="4137476"/>
            <a:ext cx="3594535" cy="202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\\Abdieva_la1\сетевая\23.04.2019\Муслюмовская ЦРБ\Октябрь\Дет акуш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776" y="4137475"/>
            <a:ext cx="3551086" cy="202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\\Abdieva_la1\сетевая\23.04.2019\Муслюмовская ЦРБ\Октябрь\Окт ФАП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357" y="1785255"/>
            <a:ext cx="3594534" cy="202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569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337" y="130629"/>
            <a:ext cx="12052663" cy="783771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+mn-lt"/>
              </a:rPr>
              <a:t>Здание с кадастровым номером </a:t>
            </a:r>
            <a:r>
              <a:rPr lang="ru-RU" sz="1600" b="1" dirty="0" smtClean="0">
                <a:latin typeface="+mn-lt"/>
              </a:rPr>
              <a:t>16:29:040303:167 площадью 65,2 </a:t>
            </a:r>
            <a:r>
              <a:rPr lang="ru-RU" sz="1600" b="1" dirty="0" err="1" smtClean="0">
                <a:latin typeface="+mn-lt"/>
              </a:rPr>
              <a:t>кв.м</a:t>
            </a:r>
            <a:r>
              <a:rPr lang="ru-RU" sz="1600" b="1" dirty="0">
                <a:latin typeface="+mn-lt"/>
              </a:rPr>
              <a:t>, расположенное по адресу </a:t>
            </a:r>
            <a:r>
              <a:rPr lang="ru-RU" sz="1600" b="1" dirty="0" err="1">
                <a:latin typeface="+mn-lt"/>
              </a:rPr>
              <a:t>Муслюмовский</a:t>
            </a:r>
            <a:r>
              <a:rPr lang="ru-RU" sz="1600" b="1" dirty="0">
                <a:latin typeface="+mn-lt"/>
              </a:rPr>
              <a:t> р-н, </a:t>
            </a:r>
            <a:r>
              <a:rPr lang="ru-RU" sz="1600" b="1" dirty="0" err="1" smtClean="0">
                <a:latin typeface="+mn-lt"/>
              </a:rPr>
              <a:t>Митряевское</a:t>
            </a:r>
            <a:r>
              <a:rPr lang="ru-RU" sz="1600" b="1" dirty="0" smtClean="0">
                <a:latin typeface="+mn-lt"/>
              </a:rPr>
              <a:t> сельское поселение, </a:t>
            </a:r>
            <a:r>
              <a:rPr lang="ru-RU" sz="1600" b="1" dirty="0" err="1" smtClean="0">
                <a:latin typeface="+mn-lt"/>
              </a:rPr>
              <a:t>с.Салауз</a:t>
            </a:r>
            <a:r>
              <a:rPr lang="ru-RU" sz="1600" b="1" dirty="0" smtClean="0">
                <a:latin typeface="+mn-lt"/>
              </a:rPr>
              <a:t>-Мухан, </a:t>
            </a:r>
            <a:r>
              <a:rPr lang="ru-RU" sz="1600" b="1" dirty="0" err="1" smtClean="0">
                <a:latin typeface="+mn-lt"/>
              </a:rPr>
              <a:t>ул.Кооперативная</a:t>
            </a:r>
            <a:r>
              <a:rPr lang="ru-RU" sz="1600" b="1" dirty="0" smtClean="0">
                <a:latin typeface="+mn-lt"/>
              </a:rPr>
              <a:t>, д.85Б, </a:t>
            </a:r>
            <a:r>
              <a:rPr lang="ru-RU" sz="1600" b="1" dirty="0">
                <a:latin typeface="+mn-lt"/>
              </a:rPr>
              <a:t>закреплено </a:t>
            </a:r>
            <a:r>
              <a:rPr lang="ru-RU" sz="1600" b="1" dirty="0" smtClean="0">
                <a:latin typeface="+mn-lt"/>
              </a:rPr>
              <a:t>на праве оперативного </a:t>
            </a:r>
            <a:r>
              <a:rPr lang="ru-RU" sz="1600" b="1" dirty="0" err="1" smtClean="0">
                <a:latin typeface="+mn-lt"/>
              </a:rPr>
              <a:t>управлления</a:t>
            </a:r>
            <a:r>
              <a:rPr lang="ru-RU" sz="1600" b="1" dirty="0" smtClean="0">
                <a:latin typeface="+mn-lt"/>
              </a:rPr>
              <a:t> за </a:t>
            </a:r>
            <a:br>
              <a:rPr lang="ru-RU" sz="1600" b="1" dirty="0" smtClean="0">
                <a:latin typeface="+mn-lt"/>
              </a:rPr>
            </a:br>
            <a:r>
              <a:rPr lang="ru-RU" sz="1600" b="1" dirty="0" smtClean="0">
                <a:latin typeface="+mn-lt"/>
              </a:rPr>
              <a:t>ГАУЗ </a:t>
            </a:r>
            <a:r>
              <a:rPr lang="ru-RU" sz="1600" b="1" dirty="0">
                <a:latin typeface="+mn-lt"/>
              </a:rPr>
              <a:t>«</a:t>
            </a:r>
            <a:r>
              <a:rPr lang="ru-RU" sz="1600" b="1" dirty="0" err="1">
                <a:latin typeface="+mn-lt"/>
              </a:rPr>
              <a:t>Муслюмовская</a:t>
            </a:r>
            <a:r>
              <a:rPr lang="ru-RU" sz="1600" b="1" dirty="0">
                <a:latin typeface="+mn-lt"/>
              </a:rPr>
              <a:t> ЦРБ»</a:t>
            </a:r>
            <a:endParaRPr lang="ru-RU" sz="16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\\Abdieva_la1\сетевая\23.04.2019\Муслюмовская ЦРБ\Салауз Мухан\ФА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" y="1490682"/>
            <a:ext cx="3194174" cy="239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\\Abdieva_la1\сетевая\23.04.2019\Муслюмовская ЦРБ\Салауз Мухан\ФАП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89" y="1490681"/>
            <a:ext cx="3194174" cy="239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\\Abdieva_la1\сетевая\23.04.2019\Муслюмовская ЦРБ\Салауз Мухан\ФАП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898" y="1490683"/>
            <a:ext cx="3194172" cy="239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\\Abdieva_la1\сетевая\23.04.2019\Муслюмовская ЦРБ\Салауз Мухан\приемный кабине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" y="4156362"/>
            <a:ext cx="3194174" cy="239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\\Abdieva_la1\сетевая\23.04.2019\Муслюмовская ЦРБ\Салауз Мухан\приемный кабинет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89" y="4156362"/>
            <a:ext cx="3194174" cy="239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\\Abdieva_la1\сетевая\23.04.2019\Муслюмовская ЦРБ\Салауз Мухан\процедурный кабтне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898" y="4156362"/>
            <a:ext cx="3194172" cy="239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922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3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latin typeface="+mn-lt"/>
              </a:rPr>
              <a:t>Здание с кадастровым номером </a:t>
            </a:r>
            <a:r>
              <a:rPr lang="ru-RU" sz="1800" b="1" dirty="0" smtClean="0">
                <a:latin typeface="+mn-lt"/>
              </a:rPr>
              <a:t>16:29:150501:122 площадью 88,1 </a:t>
            </a:r>
            <a:r>
              <a:rPr lang="ru-RU" sz="1800" b="1" dirty="0" err="1">
                <a:latin typeface="+mn-lt"/>
              </a:rPr>
              <a:t>кв.м</a:t>
            </a:r>
            <a:r>
              <a:rPr lang="ru-RU" sz="1800" b="1" dirty="0">
                <a:latin typeface="+mn-lt"/>
              </a:rPr>
              <a:t>, расположенное по адресу </a:t>
            </a:r>
            <a:r>
              <a:rPr lang="ru-RU" sz="1800" b="1" dirty="0" err="1">
                <a:latin typeface="+mn-lt"/>
              </a:rPr>
              <a:t>Муслюмовский</a:t>
            </a:r>
            <a:r>
              <a:rPr lang="ru-RU" sz="1800" b="1" dirty="0">
                <a:latin typeface="+mn-lt"/>
              </a:rPr>
              <a:t> р-н, </a:t>
            </a:r>
            <a:r>
              <a:rPr lang="ru-RU" sz="1800" b="1" dirty="0" err="1" smtClean="0">
                <a:latin typeface="+mn-lt"/>
              </a:rPr>
              <a:t>Старокарамалинское</a:t>
            </a:r>
            <a:r>
              <a:rPr lang="ru-RU" sz="1800" b="1" dirty="0" smtClean="0">
                <a:latin typeface="+mn-lt"/>
              </a:rPr>
              <a:t> </a:t>
            </a:r>
            <a:r>
              <a:rPr lang="ru-RU" sz="1800" b="1" dirty="0">
                <a:latin typeface="+mn-lt"/>
              </a:rPr>
              <a:t>сельское поселение, </a:t>
            </a:r>
            <a:r>
              <a:rPr lang="ru-RU" sz="1800" b="1" dirty="0" err="1" smtClean="0">
                <a:latin typeface="+mn-lt"/>
              </a:rPr>
              <a:t>д.Новые</a:t>
            </a:r>
            <a:r>
              <a:rPr lang="ru-RU" sz="1800" b="1" dirty="0" smtClean="0">
                <a:latin typeface="+mn-lt"/>
              </a:rPr>
              <a:t> </a:t>
            </a:r>
            <a:r>
              <a:rPr lang="ru-RU" sz="1800" b="1" dirty="0" err="1" smtClean="0">
                <a:latin typeface="+mn-lt"/>
              </a:rPr>
              <a:t>Карамалы</a:t>
            </a:r>
            <a:r>
              <a:rPr lang="ru-RU" sz="1800" b="1" dirty="0" smtClean="0">
                <a:latin typeface="+mn-lt"/>
              </a:rPr>
              <a:t>, </a:t>
            </a:r>
            <a:r>
              <a:rPr lang="ru-RU" sz="1800" b="1" dirty="0" err="1" smtClean="0">
                <a:latin typeface="+mn-lt"/>
              </a:rPr>
              <a:t>ул.Садовая</a:t>
            </a:r>
            <a:r>
              <a:rPr lang="ru-RU" sz="1800" b="1" dirty="0" smtClean="0">
                <a:latin typeface="+mn-lt"/>
              </a:rPr>
              <a:t>, д.21, закреплено на праве оперативного управления за ГАУЗ «</a:t>
            </a:r>
            <a:r>
              <a:rPr lang="ru-RU" sz="1800" b="1" dirty="0" err="1" smtClean="0">
                <a:latin typeface="+mn-lt"/>
              </a:rPr>
              <a:t>Муслюмовская</a:t>
            </a:r>
            <a:r>
              <a:rPr lang="ru-RU" sz="1800" b="1" dirty="0" smtClean="0">
                <a:latin typeface="+mn-lt"/>
              </a:rPr>
              <a:t> ЦРБ»</a:t>
            </a:r>
            <a:endParaRPr lang="ru-RU" sz="1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\\Abdieva_la1\сетевая\23.04.2019\Муслюмовская ЦРБ\Н Карамалы\ФАП\IMG_20160209_100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8" y="1363533"/>
            <a:ext cx="3075771" cy="230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\\Abdieva_la1\сетевая\23.04.2019\Муслюмовская ЦРБ\Н Карамалы\ФАП\IMG_20160209_100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03" y="1363533"/>
            <a:ext cx="3075771" cy="230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\\Abdieva_la1\сетевая\23.04.2019\Муслюмовская ЦРБ\Н Карамалы\ФАП\IMG_20160209_100554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1363533"/>
            <a:ext cx="3075771" cy="230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\\Abdieva_la1\сетевая\23.04.2019\Муслюмовская ЦРБ\Н Карамалы\ФАП\IMG_20160209_100308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8" y="3872365"/>
            <a:ext cx="3075771" cy="230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\\Abdieva_la1\сетевая\23.04.2019\Муслюмовская ЦРБ\Н Карамалы\ФАП\IMG_20160209_100412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03" y="3872365"/>
            <a:ext cx="3075770" cy="230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\\Abdieva_la1\сетевая\23.04.2019\Муслюмовская ЦРБ\Н Карамалы\ФАП\IMG_20160209_1005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3872365"/>
            <a:ext cx="3075771" cy="230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541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5007" y="243839"/>
            <a:ext cx="5677988" cy="2987041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+mn-lt"/>
              </a:rPr>
              <a:t>Имущественный комплекс, расположенный по адресу: </a:t>
            </a:r>
            <a:r>
              <a:rPr lang="ru-RU" sz="1600" b="1" dirty="0" err="1" smtClean="0">
                <a:latin typeface="+mn-lt"/>
              </a:rPr>
              <a:t>Азнакаевский</a:t>
            </a:r>
            <a:r>
              <a:rPr lang="ru-RU" sz="1600" b="1" dirty="0" smtClean="0">
                <a:latin typeface="+mn-lt"/>
              </a:rPr>
              <a:t> район</a:t>
            </a:r>
            <a:r>
              <a:rPr lang="ru-RU" sz="1600" b="1" dirty="0">
                <a:latin typeface="+mn-lt"/>
              </a:rPr>
              <a:t>, </a:t>
            </a:r>
            <a:r>
              <a:rPr lang="ru-RU" sz="1600" b="1" dirty="0" err="1" smtClean="0">
                <a:latin typeface="+mn-lt"/>
              </a:rPr>
              <a:t>пгт.Актюбинский</a:t>
            </a:r>
            <a:r>
              <a:rPr lang="ru-RU" sz="1600" b="1" dirty="0" smtClean="0">
                <a:latin typeface="+mn-lt"/>
              </a:rPr>
              <a:t>, закрепленный на праве оперативного управления </a:t>
            </a:r>
            <a:br>
              <a:rPr lang="ru-RU" sz="1600" b="1" dirty="0" smtClean="0">
                <a:latin typeface="+mn-lt"/>
              </a:rPr>
            </a:br>
            <a:r>
              <a:rPr lang="ru-RU" sz="1600" b="1" dirty="0" smtClean="0">
                <a:latin typeface="+mn-lt"/>
              </a:rPr>
              <a:t>за </a:t>
            </a:r>
            <a:r>
              <a:rPr lang="ru-RU" sz="1600" b="1" dirty="0">
                <a:latin typeface="+mn-lt"/>
              </a:rPr>
              <a:t>ГБУ «</a:t>
            </a:r>
            <a:r>
              <a:rPr lang="ru-RU" sz="1600" b="1" dirty="0" err="1">
                <a:latin typeface="+mn-lt"/>
              </a:rPr>
              <a:t>Азнакаевский</a:t>
            </a:r>
            <a:r>
              <a:rPr lang="ru-RU" sz="1600" b="1" dirty="0">
                <a:latin typeface="+mn-lt"/>
              </a:rPr>
              <a:t> </a:t>
            </a:r>
            <a:r>
              <a:rPr lang="ru-RU" sz="1600" b="1" dirty="0" smtClean="0">
                <a:latin typeface="+mn-lt"/>
              </a:rPr>
              <a:t>лесхоз», состоящий из:</a:t>
            </a:r>
            <a:br>
              <a:rPr lang="ru-RU" sz="1600" b="1" dirty="0" smtClean="0">
                <a:latin typeface="+mn-lt"/>
              </a:rPr>
            </a:br>
            <a:r>
              <a:rPr lang="ru-RU" sz="1600" b="1" dirty="0" smtClean="0">
                <a:latin typeface="+mn-lt"/>
              </a:rPr>
              <a:t>1) Цех деревообработки площадью 319 </a:t>
            </a:r>
            <a:r>
              <a:rPr lang="ru-RU" sz="1600" b="1" dirty="0" err="1" smtClean="0">
                <a:latin typeface="+mn-lt"/>
              </a:rPr>
              <a:t>кв.м</a:t>
            </a:r>
            <a:r>
              <a:rPr lang="ru-RU" sz="1600" b="1" dirty="0" smtClean="0">
                <a:latin typeface="+mn-lt"/>
              </a:rPr>
              <a:t>.</a:t>
            </a:r>
            <a:br>
              <a:rPr lang="ru-RU" sz="1600" b="1" dirty="0" smtClean="0">
                <a:latin typeface="+mn-lt"/>
              </a:rPr>
            </a:br>
            <a:r>
              <a:rPr lang="ru-RU" sz="1600" b="1" dirty="0">
                <a:latin typeface="+mn-lt"/>
              </a:rPr>
              <a:t>2) Гараж площадью 205,2 </a:t>
            </a:r>
            <a:r>
              <a:rPr lang="ru-RU" sz="1600" b="1" dirty="0" err="1" smtClean="0">
                <a:latin typeface="+mn-lt"/>
              </a:rPr>
              <a:t>кв.м</a:t>
            </a:r>
            <a:r>
              <a:rPr lang="ru-RU" sz="1600" b="1" dirty="0" smtClean="0">
                <a:latin typeface="+mn-lt"/>
              </a:rPr>
              <a:t>. (см.рис.2)</a:t>
            </a:r>
            <a:br>
              <a:rPr lang="ru-RU" sz="1600" b="1" dirty="0" smtClean="0">
                <a:latin typeface="+mn-lt"/>
              </a:rPr>
            </a:br>
            <a:r>
              <a:rPr lang="ru-RU" sz="1600" b="1" dirty="0">
                <a:latin typeface="+mn-lt"/>
              </a:rPr>
              <a:t>3) Навес для хранения техники площадью 338,5 </a:t>
            </a:r>
            <a:r>
              <a:rPr lang="ru-RU" sz="1600" b="1" dirty="0" err="1" smtClean="0">
                <a:latin typeface="+mn-lt"/>
              </a:rPr>
              <a:t>кв.м</a:t>
            </a:r>
            <a:r>
              <a:rPr lang="ru-RU" sz="1600" b="1" dirty="0" smtClean="0">
                <a:latin typeface="+mn-lt"/>
              </a:rPr>
              <a:t>. (см.рис.2). </a:t>
            </a:r>
            <a:br>
              <a:rPr lang="ru-RU" sz="1600" b="1" dirty="0" smtClean="0">
                <a:latin typeface="+mn-lt"/>
              </a:rPr>
            </a:br>
            <a:endParaRPr lang="ru-RU" sz="1600" b="1" dirty="0">
              <a:latin typeface="+mn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51" y="3327762"/>
            <a:ext cx="6043749" cy="33996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9" y="112668"/>
            <a:ext cx="6030202" cy="339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8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8148" y="1210292"/>
            <a:ext cx="1924593" cy="409847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/>
              <a:t>Гараж</a:t>
            </a:r>
            <a:endParaRPr 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58148" cy="39139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980" y="3378926"/>
            <a:ext cx="6185020" cy="34790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30285" y="5327357"/>
            <a:ext cx="3048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Навес</a:t>
            </a:r>
            <a:r>
              <a:rPr lang="ru-RU" b="1" dirty="0" smtClean="0"/>
              <a:t> для хранения техники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3341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85" y="60961"/>
            <a:ext cx="12026537" cy="1001485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+mn-lt"/>
              </a:rPr>
              <a:t>помещение с кадастровым номером 16:44:000000:290  площадью 2291.2 </a:t>
            </a:r>
            <a:r>
              <a:rPr lang="ru-RU" sz="1600" b="1" dirty="0" err="1" smtClean="0">
                <a:latin typeface="+mn-lt"/>
              </a:rPr>
              <a:t>кв.м</a:t>
            </a:r>
            <a:r>
              <a:rPr lang="ru-RU" sz="1600" b="1" dirty="0" smtClean="0">
                <a:latin typeface="+mn-lt"/>
              </a:rPr>
              <a:t>, расположенное в здании по адресу: </a:t>
            </a:r>
            <a:r>
              <a:rPr lang="ru-RU" sz="1600" b="1" dirty="0" err="1" smtClean="0">
                <a:latin typeface="+mn-lt"/>
              </a:rPr>
              <a:t>Азнакаевский</a:t>
            </a:r>
            <a:r>
              <a:rPr lang="ru-RU" sz="1600" b="1" dirty="0" smtClean="0">
                <a:latin typeface="+mn-lt"/>
              </a:rPr>
              <a:t> р-н, г. Азнакаево, </a:t>
            </a:r>
            <a:r>
              <a:rPr lang="ru-RU" sz="1600" b="1" dirty="0" err="1" smtClean="0">
                <a:latin typeface="+mn-lt"/>
              </a:rPr>
              <a:t>ул.Марджани</a:t>
            </a:r>
            <a:r>
              <a:rPr lang="ru-RU" sz="1600" b="1" dirty="0" smtClean="0">
                <a:latin typeface="+mn-lt"/>
              </a:rPr>
              <a:t>, д. 34, закрепленное на праве оперативного управления за ГАУЗ «</a:t>
            </a:r>
            <a:r>
              <a:rPr lang="ru-RU" sz="1600" b="1" dirty="0" err="1" smtClean="0">
                <a:latin typeface="+mn-lt"/>
              </a:rPr>
              <a:t>Азнакаевская</a:t>
            </a:r>
            <a:r>
              <a:rPr lang="ru-RU" sz="1600" b="1" dirty="0" smtClean="0">
                <a:latin typeface="+mn-lt"/>
              </a:rPr>
              <a:t> ЦРБ»</a:t>
            </a:r>
            <a:endParaRPr lang="ru-RU" sz="16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912687"/>
            <a:ext cx="3948402" cy="30692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59" y="912686"/>
            <a:ext cx="4022445" cy="3069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21" y="912686"/>
            <a:ext cx="3549182" cy="30692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7" y="4167159"/>
            <a:ext cx="2998878" cy="25494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48" y="4110664"/>
            <a:ext cx="2903065" cy="26624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079" y="3999066"/>
            <a:ext cx="2729135" cy="283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1" y="1"/>
            <a:ext cx="10622280" cy="1611086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Имущественный комплекс, закрепленный на праве оперативного управления за ГАУЗ «</a:t>
            </a:r>
            <a:r>
              <a:rPr lang="ru-RU" sz="1400" b="1" dirty="0" err="1" smtClean="0">
                <a:latin typeface="+mn-lt"/>
              </a:rPr>
              <a:t>Чистопольская</a:t>
            </a:r>
            <a:r>
              <a:rPr lang="ru-RU" sz="1400" b="1" dirty="0" smtClean="0">
                <a:latin typeface="+mn-lt"/>
              </a:rPr>
              <a:t> ЦРБ», состоящий из:</a:t>
            </a:r>
            <a:br>
              <a:rPr lang="ru-RU" sz="1400" b="1" dirty="0" smtClean="0">
                <a:latin typeface="+mn-lt"/>
              </a:rPr>
            </a:br>
            <a:r>
              <a:rPr lang="ru-RU" sz="1400" b="1" dirty="0" smtClean="0">
                <a:latin typeface="+mn-lt"/>
              </a:rPr>
              <a:t>1) Здание </a:t>
            </a:r>
            <a:r>
              <a:rPr lang="ru-RU" sz="1400" b="1" dirty="0">
                <a:latin typeface="+mn-lt"/>
              </a:rPr>
              <a:t>детской городской поликлиники </a:t>
            </a:r>
            <a:r>
              <a:rPr lang="ru-RU" sz="1400" b="1" dirty="0" smtClean="0">
                <a:latin typeface="+mn-lt"/>
              </a:rPr>
              <a:t>площадью </a:t>
            </a:r>
            <a:r>
              <a:rPr lang="ru-RU" sz="1400" b="1" dirty="0">
                <a:latin typeface="+mn-lt"/>
              </a:rPr>
              <a:t>1585,6 </a:t>
            </a:r>
            <a:r>
              <a:rPr lang="ru-RU" sz="1400" b="1" dirty="0" err="1">
                <a:latin typeface="+mn-lt"/>
              </a:rPr>
              <a:t>кв.м</a:t>
            </a:r>
            <a:r>
              <a:rPr lang="ru-RU" sz="1400" b="1" dirty="0">
                <a:latin typeface="+mn-lt"/>
              </a:rPr>
              <a:t> по </a:t>
            </a:r>
            <a:r>
              <a:rPr lang="ru-RU" sz="1400" b="1" dirty="0" err="1">
                <a:latin typeface="+mn-lt"/>
              </a:rPr>
              <a:t>ул.Урицкого</a:t>
            </a:r>
            <a:r>
              <a:rPr lang="ru-RU" sz="1400" b="1" dirty="0">
                <a:latin typeface="+mn-lt"/>
              </a:rPr>
              <a:t>, д.94/1 в </a:t>
            </a:r>
            <a:r>
              <a:rPr lang="ru-RU" sz="1400" b="1" dirty="0" err="1">
                <a:latin typeface="+mn-lt"/>
              </a:rPr>
              <a:t>г.Чистополь</a:t>
            </a:r>
            <a:r>
              <a:rPr lang="ru-RU" sz="1400" b="1" dirty="0">
                <a:latin typeface="+mn-lt"/>
              </a:rPr>
              <a:t>.</a:t>
            </a:r>
            <a:br>
              <a:rPr lang="ru-RU" sz="1400" b="1" dirty="0">
                <a:latin typeface="+mn-lt"/>
              </a:rPr>
            </a:br>
            <a:r>
              <a:rPr lang="ru-RU" sz="1400" b="1" dirty="0" smtClean="0">
                <a:latin typeface="+mn-lt"/>
              </a:rPr>
              <a:t>2)Нежилое </a:t>
            </a:r>
            <a:r>
              <a:rPr lang="ru-RU" sz="1400" b="1" dirty="0">
                <a:latin typeface="+mn-lt"/>
              </a:rPr>
              <a:t>здание </a:t>
            </a:r>
            <a:r>
              <a:rPr lang="ru-RU" sz="1400" b="1" dirty="0" smtClean="0">
                <a:latin typeface="+mn-lt"/>
              </a:rPr>
              <a:t>площадью 186,7 </a:t>
            </a:r>
            <a:r>
              <a:rPr lang="ru-RU" sz="1400" b="1" dirty="0" err="1">
                <a:latin typeface="+mn-lt"/>
              </a:rPr>
              <a:t>кв.м</a:t>
            </a:r>
            <a:r>
              <a:rPr lang="ru-RU" sz="1400" b="1" dirty="0">
                <a:latin typeface="+mn-lt"/>
              </a:rPr>
              <a:t> по </a:t>
            </a:r>
            <a:r>
              <a:rPr lang="ru-RU" sz="1400" b="1" dirty="0" err="1">
                <a:latin typeface="+mn-lt"/>
              </a:rPr>
              <a:t>ул.Урицкого</a:t>
            </a:r>
            <a:r>
              <a:rPr lang="ru-RU" sz="1400" b="1" dirty="0">
                <a:latin typeface="+mn-lt"/>
              </a:rPr>
              <a:t>, д.94/2 в </a:t>
            </a:r>
            <a:r>
              <a:rPr lang="ru-RU" sz="1400" b="1" dirty="0" err="1">
                <a:latin typeface="+mn-lt"/>
              </a:rPr>
              <a:t>г.Чистополь</a:t>
            </a:r>
            <a:r>
              <a:rPr lang="ru-RU" sz="1400" b="1" dirty="0">
                <a:latin typeface="+mn-lt"/>
              </a:rPr>
              <a:t>.</a:t>
            </a:r>
            <a:br>
              <a:rPr lang="ru-RU" sz="1400" b="1" dirty="0">
                <a:latin typeface="+mn-lt"/>
              </a:rPr>
            </a:br>
            <a:r>
              <a:rPr lang="ru-RU" sz="1400" b="1" dirty="0" smtClean="0">
                <a:latin typeface="+mn-lt"/>
              </a:rPr>
              <a:t>3)Здание </a:t>
            </a:r>
            <a:r>
              <a:rPr lang="ru-RU" sz="1400" b="1" dirty="0">
                <a:latin typeface="+mn-lt"/>
              </a:rPr>
              <a:t>склада </a:t>
            </a:r>
            <a:r>
              <a:rPr lang="ru-RU" sz="1400" b="1" dirty="0" smtClean="0">
                <a:latin typeface="+mn-lt"/>
              </a:rPr>
              <a:t>площадью 44,9 </a:t>
            </a:r>
            <a:r>
              <a:rPr lang="ru-RU" sz="1400" b="1" dirty="0" err="1">
                <a:latin typeface="+mn-lt"/>
              </a:rPr>
              <a:t>кв.м</a:t>
            </a:r>
            <a:r>
              <a:rPr lang="ru-RU" sz="1400" b="1" dirty="0">
                <a:latin typeface="+mn-lt"/>
              </a:rPr>
              <a:t> по </a:t>
            </a:r>
            <a:r>
              <a:rPr lang="ru-RU" sz="1400" b="1" dirty="0" err="1">
                <a:latin typeface="+mn-lt"/>
              </a:rPr>
              <a:t>ул.Урицкого</a:t>
            </a:r>
            <a:r>
              <a:rPr lang="ru-RU" sz="1400" b="1" dirty="0">
                <a:latin typeface="+mn-lt"/>
              </a:rPr>
              <a:t>, д.94/3 в </a:t>
            </a:r>
            <a:r>
              <a:rPr lang="ru-RU" sz="1400" b="1" dirty="0" err="1">
                <a:latin typeface="+mn-lt"/>
              </a:rPr>
              <a:t>г.Чистополь</a:t>
            </a:r>
            <a:r>
              <a:rPr lang="ru-RU" sz="1400" b="1" dirty="0">
                <a:latin typeface="+mn-lt"/>
              </a:rPr>
              <a:t>.</a:t>
            </a:r>
            <a:br>
              <a:rPr lang="ru-RU" sz="1400" b="1" dirty="0">
                <a:latin typeface="+mn-lt"/>
              </a:rPr>
            </a:br>
            <a:r>
              <a:rPr lang="ru-RU" sz="1400" b="1" dirty="0" smtClean="0">
                <a:latin typeface="+mn-lt"/>
              </a:rPr>
              <a:t>4)Здание </a:t>
            </a:r>
            <a:r>
              <a:rPr lang="ru-RU" sz="1400" b="1" dirty="0">
                <a:latin typeface="+mn-lt"/>
              </a:rPr>
              <a:t>гаража </a:t>
            </a:r>
            <a:r>
              <a:rPr lang="ru-RU" sz="1400" b="1" dirty="0" smtClean="0">
                <a:latin typeface="+mn-lt"/>
              </a:rPr>
              <a:t>площадью 165,4 </a:t>
            </a:r>
            <a:r>
              <a:rPr lang="ru-RU" sz="1400" b="1" dirty="0" err="1">
                <a:latin typeface="+mn-lt"/>
              </a:rPr>
              <a:t>кв.м</a:t>
            </a:r>
            <a:r>
              <a:rPr lang="ru-RU" sz="1400" b="1" dirty="0">
                <a:latin typeface="+mn-lt"/>
              </a:rPr>
              <a:t> по </a:t>
            </a:r>
            <a:r>
              <a:rPr lang="ru-RU" sz="1400" b="1" dirty="0" err="1">
                <a:latin typeface="+mn-lt"/>
              </a:rPr>
              <a:t>ул.Урицкого</a:t>
            </a:r>
            <a:r>
              <a:rPr lang="ru-RU" sz="1400" b="1" dirty="0">
                <a:latin typeface="+mn-lt"/>
              </a:rPr>
              <a:t>, д.94/4 в </a:t>
            </a:r>
            <a:r>
              <a:rPr lang="ru-RU" sz="1400" b="1" dirty="0" err="1">
                <a:latin typeface="+mn-lt"/>
              </a:rPr>
              <a:t>г.Чистополь</a:t>
            </a:r>
            <a:r>
              <a:rPr lang="ru-RU" sz="1400" b="1" dirty="0">
                <a:latin typeface="+mn-lt"/>
              </a:rPr>
              <a:t>.</a:t>
            </a:r>
            <a:br>
              <a:rPr lang="ru-RU" sz="1400" b="1" dirty="0">
                <a:latin typeface="+mn-lt"/>
              </a:rPr>
            </a:br>
            <a:r>
              <a:rPr lang="ru-RU" sz="1400" b="1" dirty="0" smtClean="0">
                <a:latin typeface="+mn-lt"/>
              </a:rPr>
              <a:t>(выявленные объекты </a:t>
            </a:r>
            <a:r>
              <a:rPr lang="ru-RU" sz="1400" b="1" dirty="0">
                <a:latin typeface="+mn-lt"/>
              </a:rPr>
              <a:t>культурного наследия «Комплекс двухэтажных кирпичных жилых домов, конец XIX - начало XX вв.»)</a:t>
            </a:r>
            <a:r>
              <a:rPr lang="ru-RU" sz="1400" b="1" dirty="0" smtClean="0">
                <a:latin typeface="+mn-lt"/>
              </a:rPr>
              <a:t/>
            </a:r>
            <a:br>
              <a:rPr lang="ru-RU" sz="1400" b="1" dirty="0" smtClean="0">
                <a:latin typeface="+mn-lt"/>
              </a:rPr>
            </a:br>
            <a:r>
              <a:rPr lang="ru-RU" sz="1400" b="1" dirty="0" smtClean="0">
                <a:latin typeface="+mn-lt"/>
              </a:rPr>
              <a:t>5)Здание площадью 377.5 </a:t>
            </a:r>
            <a:r>
              <a:rPr lang="ru-RU" sz="1400" b="1" dirty="0" err="1">
                <a:latin typeface="+mn-lt"/>
              </a:rPr>
              <a:t>кв.м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smtClean="0">
                <a:latin typeface="+mn-lt"/>
              </a:rPr>
              <a:t>ул</a:t>
            </a:r>
            <a:r>
              <a:rPr lang="ru-RU" sz="1400" b="1" dirty="0">
                <a:latin typeface="+mn-lt"/>
              </a:rPr>
              <a:t>. Урицкого, д. </a:t>
            </a:r>
            <a:r>
              <a:rPr lang="ru-RU" sz="1400" b="1" dirty="0" smtClean="0">
                <a:latin typeface="+mn-lt"/>
              </a:rPr>
              <a:t>116 в </a:t>
            </a:r>
            <a:r>
              <a:rPr lang="ru-RU" sz="1400" b="1" dirty="0" err="1" smtClean="0">
                <a:latin typeface="+mn-lt"/>
              </a:rPr>
              <a:t>г.Чистополь</a:t>
            </a:r>
            <a:r>
              <a:rPr lang="ru-RU" sz="1400" b="1" dirty="0">
                <a:latin typeface="+mn-lt"/>
              </a:rPr>
              <a:t> (</a:t>
            </a:r>
            <a:r>
              <a:rPr lang="ru-RU" sz="1400" b="1" dirty="0" smtClean="0">
                <a:latin typeface="+mn-lt"/>
              </a:rPr>
              <a:t>объект </a:t>
            </a:r>
            <a:r>
              <a:rPr lang="ru-RU" sz="1400" b="1" dirty="0">
                <a:latin typeface="+mn-lt"/>
              </a:rPr>
              <a:t>культурного наследия местного (муниципального) значения «Здание медресе, </a:t>
            </a:r>
            <a:r>
              <a:rPr lang="ru-RU" sz="1400" b="1" dirty="0" err="1">
                <a:latin typeface="+mn-lt"/>
              </a:rPr>
              <a:t>XIXв</a:t>
            </a:r>
            <a:r>
              <a:rPr lang="ru-RU" sz="1400" b="1" dirty="0">
                <a:latin typeface="+mn-lt"/>
              </a:rPr>
              <a:t>.».)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89124"/>
            <a:ext cx="3028406" cy="2367506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394" y="1689124"/>
            <a:ext cx="3028406" cy="23643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97" y="1703820"/>
            <a:ext cx="3028406" cy="23496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86695"/>
            <a:ext cx="3028406" cy="22713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96" y="4586694"/>
            <a:ext cx="3028408" cy="22713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394" y="4586694"/>
            <a:ext cx="3028406" cy="227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0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1589"/>
            <a:ext cx="10515600" cy="984069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+mn-lt"/>
              </a:rPr>
              <a:t>Здание с кадастровым номером 16:49:010902:19 площадью 2472.7 </a:t>
            </a:r>
            <a:r>
              <a:rPr lang="ru-RU" sz="1600" b="1" dirty="0" err="1" smtClean="0">
                <a:latin typeface="+mn-lt"/>
              </a:rPr>
              <a:t>кв.м</a:t>
            </a:r>
            <a:r>
              <a:rPr lang="ru-RU" sz="1600" b="1" dirty="0" smtClean="0">
                <a:latin typeface="+mn-lt"/>
              </a:rPr>
              <a:t>, расположенное по адресу: </a:t>
            </a:r>
            <a:r>
              <a:rPr lang="ru-RU" sz="1600" b="1" dirty="0" err="1" smtClean="0">
                <a:latin typeface="+mn-lt"/>
              </a:rPr>
              <a:t>Зеленодольский</a:t>
            </a:r>
            <a:r>
              <a:rPr lang="ru-RU" sz="1600" b="1" dirty="0" smtClean="0">
                <a:latin typeface="+mn-lt"/>
              </a:rPr>
              <a:t> р-н, </a:t>
            </a:r>
            <a:r>
              <a:rPr lang="ru-RU" sz="1600" b="1" dirty="0" err="1" smtClean="0">
                <a:latin typeface="+mn-lt"/>
              </a:rPr>
              <a:t>г.Зеленодольск</a:t>
            </a:r>
            <a:r>
              <a:rPr lang="ru-RU" sz="1600" b="1" dirty="0" smtClean="0">
                <a:latin typeface="+mn-lt"/>
              </a:rPr>
              <a:t>, ул. Кирпичная, д.40, закреплено на праве оперативного управления за </a:t>
            </a:r>
            <a:br>
              <a:rPr lang="ru-RU" sz="1600" b="1" dirty="0" smtClean="0">
                <a:latin typeface="+mn-lt"/>
              </a:rPr>
            </a:br>
            <a:r>
              <a:rPr lang="ru-RU" sz="1600" b="1" dirty="0" smtClean="0">
                <a:latin typeface="+mn-lt"/>
              </a:rPr>
              <a:t>ГАПОУ </a:t>
            </a:r>
            <a:r>
              <a:rPr lang="ru-RU" sz="1600" b="1" dirty="0">
                <a:latin typeface="+mn-lt"/>
              </a:rPr>
              <a:t>«</a:t>
            </a:r>
            <a:r>
              <a:rPr lang="ru-RU" sz="1600" b="1" dirty="0" err="1">
                <a:latin typeface="+mn-lt"/>
              </a:rPr>
              <a:t>Зеленодольский</a:t>
            </a:r>
            <a:r>
              <a:rPr lang="ru-RU" sz="1600" b="1" dirty="0">
                <a:latin typeface="+mn-lt"/>
              </a:rPr>
              <a:t> механический колледж»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6254"/>
            <a:ext cx="2761555" cy="20711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22" y="1956254"/>
            <a:ext cx="2761555" cy="2071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45" y="1956254"/>
            <a:ext cx="2761555" cy="2071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55199"/>
            <a:ext cx="2761555" cy="20711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76" y="4555199"/>
            <a:ext cx="2764101" cy="20730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98" y="4555199"/>
            <a:ext cx="2764102" cy="20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68" y="-3602"/>
            <a:ext cx="12122331" cy="1189423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latin typeface="+mn-lt"/>
                <a:cs typeface="Times New Roman" pitchFamily="18" charset="0"/>
              </a:rPr>
              <a:t>Нежилое помещение площадью 39,6 </a:t>
            </a:r>
            <a:r>
              <a:rPr lang="ru-RU" sz="1600" b="1" dirty="0" err="1" smtClean="0">
                <a:latin typeface="+mn-lt"/>
                <a:cs typeface="Times New Roman" pitchFamily="18" charset="0"/>
              </a:rPr>
              <a:t>кв.м</a:t>
            </a:r>
            <a:r>
              <a:rPr lang="ru-RU" sz="1600" b="1" dirty="0" smtClean="0">
                <a:latin typeface="+mn-lt"/>
                <a:cs typeface="Times New Roman" pitchFamily="18" charset="0"/>
              </a:rPr>
              <a:t>, расположенное в здании по адресу: Республика </a:t>
            </a:r>
            <a:r>
              <a:rPr lang="ru-RU" sz="1600" b="1" dirty="0">
                <a:latin typeface="+mn-lt"/>
                <a:cs typeface="Times New Roman" pitchFamily="18" charset="0"/>
              </a:rPr>
              <a:t>Татарстан, </a:t>
            </a:r>
            <a:r>
              <a:rPr lang="ru-RU" sz="1600" b="1" dirty="0" err="1">
                <a:latin typeface="+mn-lt"/>
                <a:cs typeface="Times New Roman" pitchFamily="18" charset="0"/>
              </a:rPr>
              <a:t>Сармановский</a:t>
            </a:r>
            <a:r>
              <a:rPr lang="ru-RU" sz="1600" b="1" dirty="0">
                <a:latin typeface="+mn-lt"/>
                <a:cs typeface="Times New Roman" pitchFamily="18" charset="0"/>
              </a:rPr>
              <a:t> район, </a:t>
            </a:r>
            <a:r>
              <a:rPr lang="ru-RU" sz="1600" b="1" dirty="0" err="1" smtClean="0">
                <a:latin typeface="+mn-lt"/>
                <a:cs typeface="Times New Roman" pitchFamily="18" charset="0"/>
              </a:rPr>
              <a:t>пгт.Джалиль</a:t>
            </a:r>
            <a:r>
              <a:rPr lang="ru-RU" sz="1600" b="1" dirty="0">
                <a:latin typeface="+mn-lt"/>
                <a:cs typeface="Times New Roman" pitchFamily="18" charset="0"/>
              </a:rPr>
              <a:t>, </a:t>
            </a:r>
            <a:r>
              <a:rPr lang="ru-RU" sz="1600" b="1" dirty="0" err="1" smtClean="0">
                <a:latin typeface="+mn-lt"/>
                <a:cs typeface="Times New Roman" pitchFamily="18" charset="0"/>
              </a:rPr>
              <a:t>ул.Ленина</a:t>
            </a:r>
            <a:r>
              <a:rPr lang="ru-RU" sz="1600" b="1" dirty="0">
                <a:latin typeface="+mn-lt"/>
                <a:cs typeface="Times New Roman" pitchFamily="18" charset="0"/>
              </a:rPr>
              <a:t>, </a:t>
            </a:r>
            <a:r>
              <a:rPr lang="ru-RU" sz="1600" b="1" dirty="0" smtClean="0">
                <a:latin typeface="+mn-lt"/>
                <a:cs typeface="Times New Roman" pitchFamily="18" charset="0"/>
              </a:rPr>
              <a:t>д.4</a:t>
            </a:r>
            <a:r>
              <a:rPr lang="ru-RU" sz="1600" b="1" dirty="0">
                <a:latin typeface="+mn-lt"/>
                <a:cs typeface="Times New Roman" pitchFamily="18" charset="0"/>
              </a:rPr>
              <a:t/>
            </a:r>
            <a:br>
              <a:rPr lang="ru-RU" sz="1600" b="1" dirty="0">
                <a:latin typeface="+mn-lt"/>
                <a:cs typeface="Times New Roman" pitchFamily="18" charset="0"/>
              </a:rPr>
            </a:br>
            <a:endParaRPr lang="ru-RU" sz="1600" b="1" dirty="0">
              <a:latin typeface="+mn-lt"/>
              <a:cs typeface="Times New Roman" pitchFamily="18" charset="0"/>
            </a:endParaRPr>
          </a:p>
        </p:txBody>
      </p:sp>
      <p:pic>
        <p:nvPicPr>
          <p:cNvPr id="1028" name="Picture 4" descr="C:\Users\Алия\Desktop\ГБУ РИК\ФОТО\2015\Сармановский р-н, пгт Джалиль, ул. Ленина, д.4\30062015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879" y="3853890"/>
            <a:ext cx="2376264" cy="278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apf.mail.ru/cgi-bin/readmsg/IMG_4908-26-01-17-09-14.jpeg?id=14854544730000000069%3B0%3B8&amp;x-email=imkazna%40mail.ru&amp;exif=1&amp;bs=4110&amp;bl=1895794&amp;ct=image%2Fjpeg&amp;cn=IMG_4908%252d26%252d01%252d17%252d09%252d14.jpeg&amp;cte=binar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apf.mail.ru/cgi-bin/readmsg/IMG_4908-26-01-17-09-14.jpeg?id=14854544730000000069%3B0%3B8&amp;x-email=imkazna%40mail.ru&amp;exif=1&amp;bs=4110&amp;bl=1895794&amp;ct=image%2Fjpeg&amp;cn=IMG_4908%252d26%252d01%252d17%252d09%252d14.jpeg&amp;cte=binary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D:\Обмен\Имущество\ФОТО\РИК\Сармановский р-н, пгт Джалиль, ул. Ленина, д.4\Сармановский р-н, Джалиль, Ленина 4 УВО\26-01-2017_21-14-29\IMG_4908-26-01-17-09-1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84" y="877915"/>
            <a:ext cx="4123995" cy="260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Обмен\Имущество\ФОТО\РИК\Сармановский р-н, пгт Джалиль, ул. Ленина, д.4\Сармановский р-н, Джалиль, Ленина 4 УВО\26-01-2017_21-14-29\IMG_4919-26-01-17-09-1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91" y="3842958"/>
            <a:ext cx="2099538" cy="279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Обмен\Имущество\ФОТО\РИК\Сармановский р-н, пгт Джалиль, ул. Ленина, д.4\Сармановский р-н, Джалиль, Ленина 4 УВО\26-01-2017_21-14-29\IMG_4909-26-01-17-09-1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80" y="965002"/>
            <a:ext cx="3779912" cy="260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Обмен\Имущество\ФОТО\РИК\Сармановский р-н, пгт Джалиль, ул. Ленина, д.4\Сармановский р-н, Джалиль, Ленина 4 УВО\26-01-2017_21-14-29\IMG_4913-26-01-17-09-1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3877088"/>
            <a:ext cx="2073941" cy="276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14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4691"/>
            <a:ext cx="10515600" cy="831273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+mn-lt"/>
              </a:rPr>
              <a:t>Гараж площадью  28,8 </a:t>
            </a:r>
            <a:r>
              <a:rPr lang="ru-RU" sz="1600" b="1" dirty="0" err="1">
                <a:latin typeface="+mn-lt"/>
              </a:rPr>
              <a:t>кв.м</a:t>
            </a:r>
            <a:r>
              <a:rPr lang="ru-RU" sz="1600" b="1" dirty="0">
                <a:latin typeface="+mn-lt"/>
              </a:rPr>
              <a:t>, </a:t>
            </a:r>
            <a:r>
              <a:rPr lang="ru-RU" sz="1600" b="1" dirty="0" smtClean="0">
                <a:latin typeface="+mn-lt"/>
              </a:rPr>
              <a:t>расположенный </a:t>
            </a:r>
            <a:r>
              <a:rPr lang="ru-RU" sz="1600" b="1" dirty="0">
                <a:latin typeface="+mn-lt"/>
              </a:rPr>
              <a:t>по адресу </a:t>
            </a:r>
            <a:r>
              <a:rPr lang="ru-RU" sz="1600" b="1" dirty="0" smtClean="0">
                <a:latin typeface="+mn-lt"/>
              </a:rPr>
              <a:t>Заинский р-н, </a:t>
            </a:r>
            <a:r>
              <a:rPr lang="ru-RU" sz="1600" b="1" dirty="0" err="1" smtClean="0">
                <a:latin typeface="+mn-lt"/>
              </a:rPr>
              <a:t>г.Заинск</a:t>
            </a:r>
            <a:r>
              <a:rPr lang="ru-RU" sz="1600" b="1" dirty="0" smtClean="0">
                <a:latin typeface="+mn-lt"/>
              </a:rPr>
              <a:t>, </a:t>
            </a:r>
            <a:r>
              <a:rPr lang="ru-RU" sz="1600" b="1" dirty="0" err="1" smtClean="0">
                <a:latin typeface="+mn-lt"/>
              </a:rPr>
              <a:t>ул.Тукая</a:t>
            </a:r>
            <a:r>
              <a:rPr lang="ru-RU" sz="1600" b="1" dirty="0" smtClean="0">
                <a:latin typeface="+mn-lt"/>
              </a:rPr>
              <a:t>, д.5А, закрепленный на праве оперативного управления за ГАУСО </a:t>
            </a:r>
            <a:r>
              <a:rPr lang="ru-RU" sz="1600" b="1" dirty="0">
                <a:latin typeface="+mn-lt"/>
              </a:rPr>
              <a:t>«Комплексный центр социального обслуживания населения «Радость» Министерства труда, занятости и социальной защиты Республики Татарстан в Заинском муниципальном районе»</a:t>
            </a:r>
            <a:endParaRPr lang="ru-RU" sz="1600" dirty="0"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1751693" y="982642"/>
          <a:ext cx="8020050" cy="567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Acrobat Document" r:id="rId3" imgW="8019943" imgH="5676703" progId="AcroExch.Document.7">
                  <p:embed/>
                </p:oleObj>
              </mc:Choice>
              <mc:Fallback>
                <p:oleObj name="Acrobat Document" r:id="rId3" imgW="8019943" imgH="567670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1693" y="982642"/>
                        <a:ext cx="8020050" cy="567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283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549" y="116632"/>
            <a:ext cx="11773988" cy="504056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latin typeface="+mn-lt"/>
                <a:cs typeface="Times New Roman" pitchFamily="18" charset="0"/>
              </a:rPr>
              <a:t>Здание гаража площадью 130,0 </a:t>
            </a:r>
            <a:r>
              <a:rPr lang="ru-RU" sz="1600" b="1" dirty="0" err="1" smtClean="0">
                <a:latin typeface="+mn-lt"/>
                <a:cs typeface="Times New Roman" pitchFamily="18" charset="0"/>
              </a:rPr>
              <a:t>кв.м</a:t>
            </a:r>
            <a:r>
              <a:rPr lang="ru-RU" sz="1600" b="1" dirty="0" smtClean="0">
                <a:latin typeface="+mn-lt"/>
                <a:cs typeface="Times New Roman" pitchFamily="18" charset="0"/>
              </a:rPr>
              <a:t>, расположенное по адресу: Республика </a:t>
            </a:r>
            <a:r>
              <a:rPr lang="ru-RU" sz="1600" b="1" dirty="0">
                <a:latin typeface="+mn-lt"/>
                <a:cs typeface="Times New Roman" pitchFamily="18" charset="0"/>
              </a:rPr>
              <a:t>Татарстан, </a:t>
            </a:r>
            <a:r>
              <a:rPr lang="ru-RU" sz="1600" b="1" dirty="0" err="1">
                <a:latin typeface="+mn-lt"/>
                <a:cs typeface="Times New Roman" pitchFamily="18" charset="0"/>
              </a:rPr>
              <a:t>г.Альметьевск</a:t>
            </a:r>
            <a:r>
              <a:rPr lang="ru-RU" sz="1600" b="1" dirty="0">
                <a:latin typeface="+mn-lt"/>
                <a:cs typeface="Times New Roman" pitchFamily="18" charset="0"/>
              </a:rPr>
              <a:t>, </a:t>
            </a:r>
            <a:r>
              <a:rPr lang="ru-RU" sz="1600" b="1" dirty="0" err="1" smtClean="0">
                <a:latin typeface="+mn-lt"/>
                <a:cs typeface="Times New Roman" pitchFamily="18" charset="0"/>
              </a:rPr>
              <a:t>ул.Кирова</a:t>
            </a:r>
            <a:endParaRPr lang="ru-RU" sz="1600" dirty="0">
              <a:latin typeface="+mn-lt"/>
            </a:endParaRPr>
          </a:p>
        </p:txBody>
      </p:sp>
      <p:pic>
        <p:nvPicPr>
          <p:cNvPr id="1026" name="Picture 2" descr="D:\Имущество\ФОТО\РИК\Альметьевск, ул. Кирова\IMG_1952-27-04-18-08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836713"/>
            <a:ext cx="3384376" cy="253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мущество\ФОТО\РИК\Альметьевск, ул. Кирова\IMG_1972-27-04-18-08-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836712"/>
            <a:ext cx="3394604" cy="253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Имущество\ФОТО\РИК\Альметьевск, ул. Кирова\IMG_1953-27-04-18-08-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861049"/>
            <a:ext cx="3384376" cy="253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Имущество\ФОТО\РИК\Альметьевск, ул. Кирова\IMG_1965-27-04-18-08-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58" y="3861048"/>
            <a:ext cx="3384377" cy="253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415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549" y="188640"/>
            <a:ext cx="11800114" cy="64807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+mn-lt"/>
                <a:cs typeface="Times New Roman" pitchFamily="18" charset="0"/>
              </a:rPr>
              <a:t>Нежилое помещение цокольного этажа площадью 480,1 </a:t>
            </a:r>
            <a:r>
              <a:rPr lang="ru-RU" sz="1600" b="1" dirty="0" err="1" smtClean="0">
                <a:latin typeface="+mn-lt"/>
                <a:cs typeface="Times New Roman" pitchFamily="18" charset="0"/>
              </a:rPr>
              <a:t>кв.м</a:t>
            </a:r>
            <a:r>
              <a:rPr lang="ru-RU" sz="1600" b="1" dirty="0" smtClean="0">
                <a:latin typeface="+mn-lt"/>
                <a:cs typeface="Times New Roman" pitchFamily="18" charset="0"/>
              </a:rPr>
              <a:t>, расположенное в здании по адресу: Республика </a:t>
            </a:r>
            <a:r>
              <a:rPr lang="ru-RU" sz="1600" b="1" dirty="0">
                <a:latin typeface="+mn-lt"/>
                <a:cs typeface="Times New Roman" pitchFamily="18" charset="0"/>
              </a:rPr>
              <a:t>Татарстан, </a:t>
            </a:r>
            <a:r>
              <a:rPr lang="ru-RU" sz="1600" b="1" dirty="0" err="1">
                <a:latin typeface="+mn-lt"/>
                <a:cs typeface="Times New Roman" pitchFamily="18" charset="0"/>
              </a:rPr>
              <a:t>г.Альметьевск</a:t>
            </a:r>
            <a:r>
              <a:rPr lang="ru-RU" sz="1600" b="1" dirty="0">
                <a:latin typeface="+mn-lt"/>
                <a:cs typeface="Times New Roman" pitchFamily="18" charset="0"/>
              </a:rPr>
              <a:t>, </a:t>
            </a:r>
            <a:r>
              <a:rPr lang="ru-RU" sz="1600" b="1" dirty="0" err="1" smtClean="0">
                <a:latin typeface="+mn-lt"/>
                <a:cs typeface="Times New Roman" pitchFamily="18" charset="0"/>
              </a:rPr>
              <a:t>ул.Тукая</a:t>
            </a:r>
            <a:r>
              <a:rPr lang="ru-RU" sz="1600" b="1" dirty="0">
                <a:latin typeface="+mn-lt"/>
                <a:cs typeface="Times New Roman" pitchFamily="18" charset="0"/>
              </a:rPr>
              <a:t>, д.51</a:t>
            </a:r>
            <a:endParaRPr lang="ru-RU" sz="1600" dirty="0">
              <a:latin typeface="+mn-lt"/>
            </a:endParaRPr>
          </a:p>
        </p:txBody>
      </p:sp>
      <p:pic>
        <p:nvPicPr>
          <p:cNvPr id="2050" name="Picture 2" descr="D:\Имущество\ФОТО\РИК\Альметьевск, ул. Тукая, 51\IMG_1948-27-04-18-08-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66" y="908719"/>
            <a:ext cx="3552397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мущество\ФОТО\РИК\Альметьевск, ул. Тукая, 51\IMG_1931-27-04-18-08-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894246"/>
            <a:ext cx="3500690" cy="262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Имущество\ФОТО\РИК\Альметьевск, ул. Тукая, 51\IMG_1941-27-04-18-08-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66" y="3723344"/>
            <a:ext cx="3552396" cy="266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Имущество\ФОТО\РИК\Альметьевск, ул. Тукая, 51\IMG_1951-27-04-18-08-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5" y="3723345"/>
            <a:ext cx="3552397" cy="266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223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337" y="116632"/>
            <a:ext cx="11861074" cy="562074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+mn-lt"/>
                <a:cs typeface="Times New Roman" pitchFamily="18" charset="0"/>
              </a:rPr>
              <a:t>Нежилое помещение площадью 114,2 </a:t>
            </a:r>
            <a:r>
              <a:rPr lang="ru-RU" sz="1600" b="1" dirty="0" err="1" smtClean="0">
                <a:latin typeface="+mn-lt"/>
                <a:cs typeface="Times New Roman" pitchFamily="18" charset="0"/>
              </a:rPr>
              <a:t>кв.м</a:t>
            </a:r>
            <a:r>
              <a:rPr lang="ru-RU" sz="1600" b="1" dirty="0" smtClean="0">
                <a:latin typeface="+mn-lt"/>
                <a:cs typeface="Times New Roman" pitchFamily="18" charset="0"/>
              </a:rPr>
              <a:t>, расположенное в здании по адресу: Республика </a:t>
            </a:r>
            <a:r>
              <a:rPr lang="ru-RU" sz="1600" b="1" dirty="0">
                <a:latin typeface="+mn-lt"/>
                <a:cs typeface="Times New Roman" pitchFamily="18" charset="0"/>
              </a:rPr>
              <a:t>Татарстан, </a:t>
            </a:r>
            <a:r>
              <a:rPr lang="ru-RU" sz="1600" b="1" dirty="0" err="1" smtClean="0">
                <a:latin typeface="+mn-lt"/>
                <a:cs typeface="Times New Roman" pitchFamily="18" charset="0"/>
              </a:rPr>
              <a:t>г.Елабуга</a:t>
            </a:r>
            <a:r>
              <a:rPr lang="ru-RU" sz="1600" b="1" dirty="0">
                <a:latin typeface="+mn-lt"/>
                <a:cs typeface="Times New Roman" pitchFamily="18" charset="0"/>
              </a:rPr>
              <a:t>, </a:t>
            </a:r>
            <a:r>
              <a:rPr lang="ru-RU" sz="1600" b="1" dirty="0" err="1" smtClean="0">
                <a:latin typeface="+mn-lt"/>
                <a:cs typeface="Times New Roman" pitchFamily="18" charset="0"/>
              </a:rPr>
              <a:t>ул.Нефтяников</a:t>
            </a:r>
            <a:r>
              <a:rPr lang="ru-RU" sz="1600" b="1" dirty="0">
                <a:latin typeface="+mn-lt"/>
                <a:cs typeface="Times New Roman" pitchFamily="18" charset="0"/>
              </a:rPr>
              <a:t>, </a:t>
            </a:r>
            <a:r>
              <a:rPr lang="ru-RU" sz="1600" b="1" dirty="0" smtClean="0">
                <a:latin typeface="+mn-lt"/>
                <a:cs typeface="Times New Roman" pitchFamily="18" charset="0"/>
              </a:rPr>
              <a:t>д.12</a:t>
            </a:r>
            <a:endParaRPr lang="ru-RU" sz="1600" dirty="0">
              <a:latin typeface="+mn-lt"/>
            </a:endParaRPr>
          </a:p>
        </p:txBody>
      </p:sp>
      <p:pic>
        <p:nvPicPr>
          <p:cNvPr id="3074" name="Picture 2" descr="D:\Имущество\ФОТО\МЗИО\Елабуга, пр. Нефтяников, д.12\фото\IMG_9355-18-01-18-05-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793179"/>
            <a:ext cx="3191339" cy="239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Имущество\ФОТО\МЗИО\Елабуга, пр. Нефтяников, д.12\фото\IMG_9349-18-01-18-05-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3767006"/>
            <a:ext cx="3191339" cy="239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Имущество\ФОТО\МЗИО\Елабуга, пр. Нефтяников, д.12\фото\IMG_9354-18-01-18-05-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74" y="793179"/>
            <a:ext cx="2376264" cy="292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Имущество\ФОТО\МЗИО\Елабуга, пр. Нефтяников, д.12\фото\IMG_9348-18-01-18-05-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3767007"/>
            <a:ext cx="3232248" cy="238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Имущество\ФОТО\МЗИО\Елабуга, пр. Нефтяников, д.12\фото\IMG_9344-18-01-18-05-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793179"/>
            <a:ext cx="2448272" cy="292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095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79" y="188640"/>
            <a:ext cx="11869783" cy="864096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Нежилое помещение площадью 461,3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расположенное в здании по адресу: Республика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Татарстан,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г.Зеленодольск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ул.Чапаева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д.1</a:t>
            </a:r>
            <a:endParaRPr lang="ru-RU" sz="1600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196753"/>
            <a:ext cx="3394472" cy="4525963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980729"/>
            <a:ext cx="3499262" cy="2624447"/>
          </a:xfrm>
        </p:spPr>
      </p:pic>
      <p:pic>
        <p:nvPicPr>
          <p:cNvPr id="2050" name="Picture 2" descr="D:\Имущество\ФОТО\РИК\Зеленодольск, ул.Чапаева, д.1\28.11.2018\PHOTO-2018-11-29-10-15-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3703575"/>
            <a:ext cx="3503712" cy="26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895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006" y="234084"/>
            <a:ext cx="11673840" cy="70609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Нежилые помещения площадью 282,4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расположенные в здании по адресу: Республика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Татарстан,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г.Казань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ул.Социалистическая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д.7</a:t>
            </a:r>
            <a:endParaRPr lang="ru-RU" sz="1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1" y="1074490"/>
            <a:ext cx="2902401" cy="516691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80" y="1124744"/>
            <a:ext cx="4214072" cy="2367164"/>
          </a:xfrm>
        </p:spPr>
      </p:pic>
      <p:pic>
        <p:nvPicPr>
          <p:cNvPr id="3074" name="Picture 2" descr="D:\Имущество\ФОТО\РИК\Казань, ул. Социалистическая, д. 7\IMG_20181112_114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504" y="3861048"/>
            <a:ext cx="4224024" cy="237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031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925" y="162130"/>
            <a:ext cx="11643361" cy="864096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+mn-lt"/>
                <a:cs typeface="Times New Roman" panose="02020603050405020304" pitchFamily="18" charset="0"/>
              </a:rPr>
              <a:t>Помещение площадью 1052,2 </a:t>
            </a:r>
            <a:r>
              <a:rPr lang="ru-RU" sz="1600" b="1" dirty="0" err="1" smtClean="0">
                <a:latin typeface="+mn-lt"/>
                <a:cs typeface="Times New Roman" panose="02020603050405020304" pitchFamily="18" charset="0"/>
              </a:rPr>
              <a:t>кв.м</a:t>
            </a:r>
            <a:r>
              <a:rPr lang="ru-RU" sz="1600" b="1" dirty="0" smtClean="0">
                <a:latin typeface="+mn-lt"/>
                <a:cs typeface="Times New Roman" panose="02020603050405020304" pitchFamily="18" charset="0"/>
              </a:rPr>
              <a:t>, расположенное в здании по адресу: Республика </a:t>
            </a:r>
            <a:r>
              <a:rPr lang="ru-RU" sz="1600" b="1" dirty="0">
                <a:latin typeface="+mn-lt"/>
                <a:cs typeface="Times New Roman" panose="02020603050405020304" pitchFamily="18" charset="0"/>
              </a:rPr>
              <a:t>Татарстан, </a:t>
            </a:r>
            <a:r>
              <a:rPr lang="ru-RU" sz="1600" b="1" dirty="0" err="1" smtClean="0">
                <a:latin typeface="+mn-lt"/>
                <a:cs typeface="Times New Roman" panose="02020603050405020304" pitchFamily="18" charset="0"/>
              </a:rPr>
              <a:t>г.Казань</a:t>
            </a:r>
            <a:r>
              <a:rPr lang="ru-RU" sz="1600" b="1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600" b="1" dirty="0" err="1" smtClean="0">
                <a:latin typeface="+mn-lt"/>
                <a:cs typeface="Times New Roman" panose="02020603050405020304" pitchFamily="18" charset="0"/>
              </a:rPr>
              <a:t>ул.Ново-Азинская</a:t>
            </a:r>
            <a:r>
              <a:rPr lang="ru-RU" sz="1600" b="1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latin typeface="+mn-lt"/>
                <a:cs typeface="Times New Roman" panose="02020603050405020304" pitchFamily="18" charset="0"/>
              </a:rPr>
              <a:t>д.2</a:t>
            </a:r>
            <a:endParaRPr lang="ru-RU" sz="16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10" y="1036124"/>
            <a:ext cx="3528130" cy="264609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42" y="1036124"/>
            <a:ext cx="3528392" cy="2646294"/>
          </a:xfrm>
        </p:spPr>
      </p:pic>
      <p:pic>
        <p:nvPicPr>
          <p:cNvPr id="1026" name="Picture 2" descr="D:\Имущество\ФОТО\РИК\Казань, гор.полик 6 (Дружбы 8, 10, Ново-Азинск. 2)\Ново-Азинская 2\фото 26.02.2015\DSCN62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243" y="3999805"/>
            <a:ext cx="3559311" cy="266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мущество\ФОТО\РИК\Казань, гор.полик 6 (Дружбы 8, 10, Ново-Азинск. 2)\Ново-Азинская 2\фото 26.02.2015\DSCN62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32" y="3991908"/>
            <a:ext cx="3569840" cy="267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362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14" y="116632"/>
            <a:ext cx="11756572" cy="58068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+mn-lt"/>
                <a:cs typeface="Times New Roman" panose="02020603050405020304" pitchFamily="18" charset="0"/>
              </a:rPr>
              <a:t>Нежилые помещения общей площадью 354,6 </a:t>
            </a:r>
            <a:r>
              <a:rPr lang="ru-RU" sz="1600" b="1" dirty="0" err="1" smtClean="0">
                <a:latin typeface="+mn-lt"/>
                <a:cs typeface="Times New Roman" panose="02020603050405020304" pitchFamily="18" charset="0"/>
              </a:rPr>
              <a:t>кв.м</a:t>
            </a:r>
            <a:r>
              <a:rPr lang="ru-RU" sz="1600" b="1" dirty="0" smtClean="0">
                <a:latin typeface="+mn-lt"/>
                <a:cs typeface="Times New Roman" panose="02020603050405020304" pitchFamily="18" charset="0"/>
              </a:rPr>
              <a:t>, расположенные в здании по адресу: Республика </a:t>
            </a:r>
            <a:r>
              <a:rPr lang="ru-RU" sz="1600" b="1" dirty="0">
                <a:latin typeface="+mn-lt"/>
                <a:cs typeface="Times New Roman" panose="02020603050405020304" pitchFamily="18" charset="0"/>
              </a:rPr>
              <a:t>Татарстан, </a:t>
            </a:r>
            <a:r>
              <a:rPr lang="ru-RU" sz="1600" b="1" dirty="0" err="1" smtClean="0">
                <a:latin typeface="+mn-lt"/>
                <a:cs typeface="Times New Roman" panose="02020603050405020304" pitchFamily="18" charset="0"/>
              </a:rPr>
              <a:t>г.Н.Челны</a:t>
            </a:r>
            <a:r>
              <a:rPr lang="ru-RU" sz="1600" b="1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600" b="1" dirty="0" err="1" smtClean="0">
                <a:latin typeface="+mn-lt"/>
                <a:cs typeface="Times New Roman" panose="02020603050405020304" pitchFamily="18" charset="0"/>
              </a:rPr>
              <a:t>ул.Низаметдинова</a:t>
            </a:r>
            <a:r>
              <a:rPr lang="ru-RU" sz="1600" b="1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latin typeface="+mn-lt"/>
                <a:cs typeface="Times New Roman" panose="02020603050405020304" pitchFamily="18" charset="0"/>
              </a:rPr>
              <a:t>д.20</a:t>
            </a:r>
            <a:endParaRPr lang="ru-RU" sz="1600" dirty="0"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17" y="908721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1338" y="3157280"/>
            <a:ext cx="2542361" cy="4525963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/>
          </a:p>
        </p:txBody>
      </p:sp>
      <p:pic>
        <p:nvPicPr>
          <p:cNvPr id="1026" name="Picture 2" descr="D:\Имущество\ФОТО\РИК\Н.Челны, ул. Низаметдинова, д. 20\IMG_20190111_1206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2016" y="2107221"/>
            <a:ext cx="5469208" cy="30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970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1070" y="164850"/>
            <a:ext cx="11564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a typeface="Times New Roman" panose="02020603050405020304" pitchFamily="18" charset="0"/>
              </a:rPr>
              <a:t>здание общей площадью 125,5 </a:t>
            </a:r>
            <a:r>
              <a:rPr lang="ru-RU" b="1" dirty="0" err="1">
                <a:ea typeface="Times New Roman" panose="02020603050405020304" pitchFamily="18" charset="0"/>
              </a:rPr>
              <a:t>кв.м</a:t>
            </a:r>
            <a:r>
              <a:rPr lang="ru-RU" b="1" dirty="0">
                <a:ea typeface="Times New Roman" panose="02020603050405020304" pitchFamily="18" charset="0"/>
              </a:rPr>
              <a:t>, расположенное по адресу: </a:t>
            </a:r>
            <a:r>
              <a:rPr lang="ru-RU" b="1" dirty="0" err="1">
                <a:ea typeface="Times New Roman" panose="02020603050405020304" pitchFamily="18" charset="0"/>
              </a:rPr>
              <a:t>пгт.Аксубаево</a:t>
            </a:r>
            <a:r>
              <a:rPr lang="ru-RU" b="1" dirty="0">
                <a:ea typeface="Times New Roman" panose="02020603050405020304" pitchFamily="18" charset="0"/>
              </a:rPr>
              <a:t>, </a:t>
            </a:r>
            <a:r>
              <a:rPr lang="ru-RU" b="1" dirty="0" err="1">
                <a:ea typeface="Times New Roman" panose="02020603050405020304" pitchFamily="18" charset="0"/>
              </a:rPr>
              <a:t>ул.Мазилина</a:t>
            </a:r>
            <a:r>
              <a:rPr lang="ru-RU" b="1" dirty="0">
                <a:ea typeface="Times New Roman" panose="02020603050405020304" pitchFamily="18" charset="0"/>
              </a:rPr>
              <a:t>, д.6, закрепленное на праве оперативного управления за </a:t>
            </a:r>
            <a:r>
              <a:rPr lang="ru-RU" b="1" dirty="0" smtClean="0">
                <a:ea typeface="Times New Roman" panose="02020603050405020304" pitchFamily="18" charset="0"/>
              </a:rPr>
              <a:t>ГКУ </a:t>
            </a:r>
            <a:r>
              <a:rPr lang="ru-RU" b="1" dirty="0">
                <a:ea typeface="Times New Roman" panose="02020603050405020304" pitchFamily="18" charset="0"/>
              </a:rPr>
              <a:t>«Социальный приют для детей и подростков «Мечта» в </a:t>
            </a:r>
            <a:r>
              <a:rPr lang="ru-RU" b="1" dirty="0" err="1">
                <a:ea typeface="Times New Roman" panose="02020603050405020304" pitchFamily="18" charset="0"/>
              </a:rPr>
              <a:t>Аксубаевском</a:t>
            </a:r>
            <a:r>
              <a:rPr lang="ru-RU" b="1" dirty="0">
                <a:ea typeface="Times New Roman" panose="02020603050405020304" pitchFamily="18" charset="0"/>
              </a:rPr>
              <a:t> муниципальном районе» (</a:t>
            </a:r>
            <a:r>
              <a:rPr lang="ru-RU" b="1" dirty="0" smtClean="0">
                <a:ea typeface="Times New Roman" panose="02020603050405020304" pitchFamily="18" charset="0"/>
              </a:rPr>
              <a:t>объект </a:t>
            </a:r>
            <a:r>
              <a:rPr lang="ru-RU" b="1" dirty="0">
                <a:ea typeface="Times New Roman" panose="02020603050405020304" pitchFamily="18" charset="0"/>
              </a:rPr>
              <a:t>культурного наследия «Дом, в котором жил чувашский писатель </a:t>
            </a:r>
            <a:r>
              <a:rPr lang="ru-RU" b="1" dirty="0" err="1">
                <a:ea typeface="Times New Roman" panose="02020603050405020304" pitchFamily="18" charset="0"/>
              </a:rPr>
              <a:t>Е.В.Еллиев</a:t>
            </a:r>
            <a:r>
              <a:rPr lang="ru-RU" b="1" dirty="0">
                <a:ea typeface="Times New Roman" panose="02020603050405020304" pitchFamily="18" charset="0"/>
              </a:rPr>
              <a:t>, 1936-1941»)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179"/>
            <a:ext cx="5808617" cy="4356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81" y="1365179"/>
            <a:ext cx="6202019" cy="1655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52" y="3169920"/>
            <a:ext cx="4749075" cy="356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7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5760" y="357168"/>
            <a:ext cx="11303726" cy="722695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+mn-lt"/>
              </a:rPr>
              <a:t>Помещения общей площадью 145,2 </a:t>
            </a:r>
            <a:r>
              <a:rPr lang="ru-RU" sz="1600" b="1" dirty="0" err="1" smtClean="0">
                <a:latin typeface="+mn-lt"/>
              </a:rPr>
              <a:t>кв.м</a:t>
            </a:r>
            <a:r>
              <a:rPr lang="ru-RU" sz="1600" b="1" dirty="0" smtClean="0">
                <a:latin typeface="+mn-lt"/>
              </a:rPr>
              <a:t>, </a:t>
            </a:r>
            <a:r>
              <a:rPr lang="ru-RU" sz="1600" b="1" dirty="0">
                <a:latin typeface="+mn-lt"/>
              </a:rPr>
              <a:t>расположенные в здании </a:t>
            </a:r>
            <a:r>
              <a:rPr lang="ru-RU" sz="1600" b="1" dirty="0" smtClean="0">
                <a:latin typeface="+mn-lt"/>
              </a:rPr>
              <a:t>по </a:t>
            </a:r>
            <a:r>
              <a:rPr lang="ru-RU" sz="1600" b="1" dirty="0">
                <a:latin typeface="+mn-lt"/>
              </a:rPr>
              <a:t>адресу: Республика Татарстан, </a:t>
            </a:r>
            <a:r>
              <a:rPr lang="ru-RU" sz="1600" b="1" dirty="0" err="1">
                <a:latin typeface="+mn-lt"/>
              </a:rPr>
              <a:t>Черемшанский</a:t>
            </a:r>
            <a:r>
              <a:rPr lang="ru-RU" sz="1600" b="1" dirty="0">
                <a:latin typeface="+mn-lt"/>
              </a:rPr>
              <a:t> район, село Черемшан, ул. Техническая </a:t>
            </a:r>
            <a:r>
              <a:rPr lang="ru-RU" sz="1600" b="1" dirty="0" smtClean="0">
                <a:latin typeface="+mn-lt"/>
              </a:rPr>
              <a:t>д.36, закрепленные на </a:t>
            </a:r>
            <a:r>
              <a:rPr lang="ru-RU" sz="1600" b="1" dirty="0">
                <a:latin typeface="+mn-lt"/>
              </a:rPr>
              <a:t>праве оперативного управления</a:t>
            </a:r>
            <a:r>
              <a:rPr lang="ru-RU" sz="1600" b="1" dirty="0" smtClean="0">
                <a:latin typeface="+mn-lt"/>
              </a:rPr>
              <a:t> </a:t>
            </a:r>
            <a:r>
              <a:rPr lang="ru-RU" sz="1600" b="1" dirty="0">
                <a:latin typeface="+mn-lt"/>
              </a:rPr>
              <a:t>за Управлением сельского хозяйства и продовольствия Минсельхозпрода РТ в Черемшанском муниципальном районе </a:t>
            </a:r>
            <a:r>
              <a:rPr lang="ru-RU" sz="1600" b="1" dirty="0" smtClean="0">
                <a:latin typeface="+mn-lt"/>
              </a:rPr>
              <a:t>РТ</a:t>
            </a:r>
            <a:endParaRPr lang="ru-RU" sz="1600" b="1" dirty="0">
              <a:latin typeface="+mn-lt"/>
            </a:endParaRPr>
          </a:p>
        </p:txBody>
      </p:sp>
      <p:pic>
        <p:nvPicPr>
          <p:cNvPr id="1026" name="Picture 2" descr="C:\Documents and Settings\user\Рабочий стол\Новая папка\Помещения банка 89 кв.м\IMG_20181108_094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082" y="1220146"/>
            <a:ext cx="2448272" cy="1928826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Новая папка\Помещения банка 89 кв.м\IMG_20181108_0945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8191" y="3365643"/>
            <a:ext cx="2376264" cy="2188264"/>
          </a:xfrm>
          <a:prstGeom prst="rect">
            <a:avLst/>
          </a:prstGeom>
          <a:noFill/>
        </p:spPr>
      </p:pic>
      <p:pic>
        <p:nvPicPr>
          <p:cNvPr id="1028" name="Picture 4" descr="C:\Documents and Settings\user\Рабочий стол\Новая папка\Помещения банка 89 кв.м\IMG_20181108_0945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8528" y="3365643"/>
            <a:ext cx="2304256" cy="2217375"/>
          </a:xfrm>
          <a:prstGeom prst="rect">
            <a:avLst/>
          </a:prstGeom>
          <a:noFill/>
        </p:spPr>
      </p:pic>
      <p:pic>
        <p:nvPicPr>
          <p:cNvPr id="1029" name="Picture 5" descr="C:\Documents and Settings\user\Рабочий стол\Новая папка\Помещения банка 89 кв.м\IMG_20181108_0945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86958" y="1210396"/>
            <a:ext cx="2376264" cy="1938576"/>
          </a:xfrm>
          <a:prstGeom prst="rect">
            <a:avLst/>
          </a:prstGeom>
          <a:noFill/>
        </p:spPr>
      </p:pic>
      <p:pic>
        <p:nvPicPr>
          <p:cNvPr id="1030" name="Picture 6" descr="C:\Documents and Settings\user\Рабочий стол\Новая папка\Помещения банка 89 кв.м\бан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8528" y="1220146"/>
            <a:ext cx="2304256" cy="1928826"/>
          </a:xfrm>
          <a:prstGeom prst="rect">
            <a:avLst/>
          </a:prstGeom>
          <a:noFill/>
        </p:spPr>
      </p:pic>
      <p:pic>
        <p:nvPicPr>
          <p:cNvPr id="1031" name="Picture 7" descr="C:\Documents and Settings\user\Рабочий стол\Новая папка\Помещения банка 89 кв.м\IMG_20181108_0945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849" y="3375695"/>
            <a:ext cx="2448272" cy="2197273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3188" y="1183969"/>
            <a:ext cx="2869735" cy="19914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3189" y="3384349"/>
            <a:ext cx="2869735" cy="215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07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588" y="104501"/>
            <a:ext cx="115562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a typeface="Times New Roman" panose="02020603050405020304" pitchFamily="18" charset="0"/>
              </a:rPr>
              <a:t>имущественный комплекс (здание пожарного депо площадью 1182,7 </a:t>
            </a:r>
            <a:r>
              <a:rPr lang="ru-RU" sz="1600" b="1" dirty="0" err="1">
                <a:ea typeface="Times New Roman" panose="02020603050405020304" pitchFamily="18" charset="0"/>
              </a:rPr>
              <a:t>кв.м</a:t>
            </a:r>
            <a:r>
              <a:rPr lang="ru-RU" sz="1600" b="1" dirty="0">
                <a:ea typeface="Times New Roman" panose="02020603050405020304" pitchFamily="18" charset="0"/>
              </a:rPr>
              <a:t>, нежилое здание (гараж) площадью 59,6 </a:t>
            </a:r>
            <a:r>
              <a:rPr lang="ru-RU" sz="1600" b="1" dirty="0" err="1">
                <a:ea typeface="Times New Roman" panose="02020603050405020304" pitchFamily="18" charset="0"/>
              </a:rPr>
              <a:t>кв.м</a:t>
            </a:r>
            <a:r>
              <a:rPr lang="ru-RU" sz="1600" b="1" dirty="0">
                <a:ea typeface="Times New Roman" panose="02020603050405020304" pitchFamily="18" charset="0"/>
              </a:rPr>
              <a:t>, встроенно-пристроенное помещение (гараж) площадью 20,8 </a:t>
            </a:r>
            <a:r>
              <a:rPr lang="ru-RU" sz="1600" b="1" dirty="0" err="1">
                <a:ea typeface="Times New Roman" panose="02020603050405020304" pitchFamily="18" charset="0"/>
              </a:rPr>
              <a:t>кв.м</a:t>
            </a:r>
            <a:r>
              <a:rPr lang="ru-RU" sz="1600" b="1" dirty="0">
                <a:ea typeface="Times New Roman" panose="02020603050405020304" pitchFamily="18" charset="0"/>
              </a:rPr>
              <a:t>, склад ГСМ площадью 21,8 </a:t>
            </a:r>
            <a:r>
              <a:rPr lang="ru-RU" sz="1600" b="1" dirty="0" err="1">
                <a:ea typeface="Times New Roman" panose="02020603050405020304" pitchFamily="18" charset="0"/>
              </a:rPr>
              <a:t>кв.м</a:t>
            </a:r>
            <a:r>
              <a:rPr lang="ru-RU" sz="1600" b="1" dirty="0">
                <a:ea typeface="Times New Roman" panose="02020603050405020304" pitchFamily="18" charset="0"/>
              </a:rPr>
              <a:t>, нежилое здание (гараж) площадью 22,5 </a:t>
            </a:r>
            <a:r>
              <a:rPr lang="ru-RU" sz="1600" b="1" dirty="0" err="1">
                <a:ea typeface="Times New Roman" panose="02020603050405020304" pitchFamily="18" charset="0"/>
              </a:rPr>
              <a:t>кв.м</a:t>
            </a:r>
            <a:r>
              <a:rPr lang="ru-RU" sz="1600" b="1" dirty="0">
                <a:ea typeface="Times New Roman" panose="02020603050405020304" pitchFamily="18" charset="0"/>
              </a:rPr>
              <a:t>, нежилое помещение площадью 92,1 </a:t>
            </a:r>
            <a:r>
              <a:rPr lang="ru-RU" sz="1600" b="1" dirty="0" err="1">
                <a:ea typeface="Times New Roman" panose="02020603050405020304" pitchFamily="18" charset="0"/>
              </a:rPr>
              <a:t>кв.м</a:t>
            </a:r>
            <a:r>
              <a:rPr lang="ru-RU" sz="1600" b="1" dirty="0">
                <a:ea typeface="Times New Roman" panose="02020603050405020304" pitchFamily="18" charset="0"/>
              </a:rPr>
              <a:t>) по </a:t>
            </a:r>
            <a:r>
              <a:rPr lang="ru-RU" sz="1600" b="1" dirty="0" err="1">
                <a:ea typeface="Times New Roman" panose="02020603050405020304" pitchFamily="18" charset="0"/>
              </a:rPr>
              <a:t>ул.Революционная</a:t>
            </a:r>
            <a:r>
              <a:rPr lang="ru-RU" sz="1600" b="1" dirty="0">
                <a:ea typeface="Times New Roman" panose="02020603050405020304" pitchFamily="18" charset="0"/>
              </a:rPr>
              <a:t>, д.70 </a:t>
            </a:r>
            <a:r>
              <a:rPr lang="ru-RU" sz="1600" b="1" dirty="0" err="1" smtClean="0">
                <a:ea typeface="Times New Roman" panose="02020603050405020304" pitchFamily="18" charset="0"/>
              </a:rPr>
              <a:t>г.Казани</a:t>
            </a:r>
            <a:r>
              <a:rPr lang="ru-RU" sz="1600" b="1" dirty="0" smtClean="0">
                <a:ea typeface="Times New Roman" panose="02020603050405020304" pitchFamily="18" charset="0"/>
              </a:rPr>
              <a:t>, закреплен </a:t>
            </a:r>
          </a:p>
          <a:p>
            <a:pPr algn="ctr"/>
            <a:r>
              <a:rPr lang="ru-RU" sz="1600" b="1" dirty="0" smtClean="0">
                <a:ea typeface="Times New Roman" panose="02020603050405020304" pitchFamily="18" charset="0"/>
              </a:rPr>
              <a:t>за ГКУ РТ «Управление МЧС РТ»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1209035"/>
            <a:ext cx="7141029" cy="33114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90" y="1209035"/>
            <a:ext cx="4415246" cy="3311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6" y="4616264"/>
            <a:ext cx="1685695" cy="22471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83" y="4613126"/>
            <a:ext cx="1683995" cy="22448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32" y="4613126"/>
            <a:ext cx="1683995" cy="22448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10" y="4613126"/>
            <a:ext cx="1683995" cy="22448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88" y="4613126"/>
            <a:ext cx="1683995" cy="22448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749" y="4624736"/>
            <a:ext cx="1675286" cy="223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1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dirty="0">
                <a:latin typeface="+mn-lt"/>
              </a:rPr>
              <a:t>Здание с кадастровым номером </a:t>
            </a:r>
            <a:r>
              <a:rPr lang="ru-RU" sz="1600" b="1" dirty="0" smtClean="0">
                <a:latin typeface="+mn-lt"/>
              </a:rPr>
              <a:t>16:53:010111:112 площадью 188.5 </a:t>
            </a:r>
            <a:r>
              <a:rPr lang="ru-RU" sz="1600" b="1" dirty="0" err="1" smtClean="0">
                <a:latin typeface="+mn-lt"/>
              </a:rPr>
              <a:t>кв.м</a:t>
            </a:r>
            <a:r>
              <a:rPr lang="ru-RU" sz="1600" b="1" dirty="0" smtClean="0">
                <a:latin typeface="+mn-lt"/>
              </a:rPr>
              <a:t>, </a:t>
            </a:r>
            <a:r>
              <a:rPr lang="ru-RU" sz="1600" b="1" dirty="0">
                <a:latin typeface="+mn-lt"/>
              </a:rPr>
              <a:t>расположенное по адресу </a:t>
            </a:r>
            <a:r>
              <a:rPr lang="ru-RU" sz="1600" b="1" dirty="0" smtClean="0">
                <a:latin typeface="+mn-lt"/>
              </a:rPr>
              <a:t>Нижнекамский р-н, </a:t>
            </a:r>
            <a:r>
              <a:rPr lang="ru-RU" sz="1600" b="1" dirty="0" err="1" smtClean="0">
                <a:latin typeface="+mn-lt"/>
              </a:rPr>
              <a:t>г.Нижнекамск</a:t>
            </a:r>
            <a:r>
              <a:rPr lang="ru-RU" sz="1600" b="1" dirty="0" smtClean="0">
                <a:latin typeface="+mn-lt"/>
              </a:rPr>
              <a:t>, ул. </a:t>
            </a:r>
            <a:r>
              <a:rPr lang="ru-RU" sz="1600" b="1" dirty="0" err="1" smtClean="0">
                <a:latin typeface="+mn-lt"/>
              </a:rPr>
              <a:t>Чистопольская</a:t>
            </a:r>
            <a:r>
              <a:rPr lang="ru-RU" sz="1600" b="1" dirty="0">
                <a:latin typeface="+mn-lt"/>
              </a:rPr>
              <a:t> </a:t>
            </a:r>
            <a:r>
              <a:rPr lang="ru-RU" sz="1600" b="1" dirty="0" smtClean="0">
                <a:latin typeface="+mn-lt"/>
              </a:rPr>
              <a:t>д.58, закреплено на праве оперативного </a:t>
            </a:r>
            <a:r>
              <a:rPr lang="ru-RU" sz="1600" b="1" dirty="0">
                <a:latin typeface="+mn-lt"/>
              </a:rPr>
              <a:t>управления </a:t>
            </a:r>
            <a:r>
              <a:rPr lang="ru-RU" sz="1600" b="1" dirty="0" smtClean="0">
                <a:latin typeface="+mn-lt"/>
              </a:rPr>
              <a:t>за ГБУ </a:t>
            </a:r>
            <a:r>
              <a:rPr lang="ru-RU" sz="1600" b="1" dirty="0">
                <a:latin typeface="+mn-lt"/>
              </a:rPr>
              <a:t>«Нижнекамское районное государственное ветеринарное объединение</a:t>
            </a:r>
            <a:r>
              <a:rPr lang="ru-RU" sz="1600" b="1" dirty="0" smtClean="0">
                <a:latin typeface="+mn-lt"/>
              </a:rPr>
              <a:t>»</a:t>
            </a:r>
            <a:endParaRPr lang="ru-RU" sz="16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03423"/>
            <a:ext cx="3103859" cy="23283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01" y="2300288"/>
            <a:ext cx="3108038" cy="2331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581" y="2300287"/>
            <a:ext cx="3108038" cy="23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4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latin typeface="+mn-lt"/>
              </a:rPr>
              <a:t>Здание с кадастровым номером </a:t>
            </a:r>
            <a:r>
              <a:rPr lang="ru-RU" sz="1800" b="1" dirty="0" smtClean="0">
                <a:latin typeface="+mn-lt"/>
              </a:rPr>
              <a:t>16:51:013301:260 площадью 1 389,6 </a:t>
            </a:r>
            <a:r>
              <a:rPr lang="ru-RU" sz="1800" b="1" dirty="0" err="1">
                <a:latin typeface="+mn-lt"/>
              </a:rPr>
              <a:t>кв.м</a:t>
            </a:r>
            <a:r>
              <a:rPr lang="ru-RU" sz="1800" b="1" dirty="0">
                <a:latin typeface="+mn-lt"/>
              </a:rPr>
              <a:t>, расположенное по адресу </a:t>
            </a:r>
            <a:r>
              <a:rPr lang="ru-RU" sz="1800" b="1" dirty="0" err="1" smtClean="0">
                <a:latin typeface="+mn-lt"/>
              </a:rPr>
              <a:t>Лениногорский</a:t>
            </a:r>
            <a:r>
              <a:rPr lang="ru-RU" sz="1800" b="1" dirty="0" smtClean="0">
                <a:latin typeface="+mn-lt"/>
              </a:rPr>
              <a:t> </a:t>
            </a:r>
            <a:r>
              <a:rPr lang="ru-RU" sz="1800" b="1" dirty="0">
                <a:latin typeface="+mn-lt"/>
              </a:rPr>
              <a:t>р-н, </a:t>
            </a:r>
            <a:r>
              <a:rPr lang="ru-RU" sz="1800" b="1" dirty="0" err="1" smtClean="0">
                <a:latin typeface="+mn-lt"/>
              </a:rPr>
              <a:t>г.Лениногорск</a:t>
            </a:r>
            <a:r>
              <a:rPr lang="ru-RU" sz="1800" b="1" dirty="0" smtClean="0">
                <a:latin typeface="+mn-lt"/>
              </a:rPr>
              <a:t>, </a:t>
            </a:r>
            <a:r>
              <a:rPr lang="ru-RU" sz="1800" b="1" dirty="0">
                <a:latin typeface="+mn-lt"/>
              </a:rPr>
              <a:t>ул. </a:t>
            </a:r>
            <a:r>
              <a:rPr lang="ru-RU" sz="1800" b="1" dirty="0" smtClean="0">
                <a:latin typeface="+mn-lt"/>
              </a:rPr>
              <a:t>Кошевого, д.28, закреплено за ГАПОУ </a:t>
            </a:r>
            <a:r>
              <a:rPr lang="ru-RU" sz="1800" b="1" dirty="0">
                <a:latin typeface="+mn-lt"/>
              </a:rPr>
              <a:t>«</a:t>
            </a:r>
            <a:r>
              <a:rPr lang="ru-RU" sz="1800" b="1" dirty="0" err="1">
                <a:latin typeface="+mn-lt"/>
              </a:rPr>
              <a:t>Лениногорский</a:t>
            </a:r>
            <a:r>
              <a:rPr lang="ru-RU" sz="1800" b="1" dirty="0">
                <a:latin typeface="+mn-lt"/>
              </a:rPr>
              <a:t> политехнический колледж</a:t>
            </a:r>
            <a:r>
              <a:rPr lang="ru-RU" sz="1800" b="1" dirty="0" smtClean="0">
                <a:latin typeface="+mn-lt"/>
              </a:rPr>
              <a:t>»</a:t>
            </a:r>
            <a:endParaRPr lang="ru-RU" sz="18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9532"/>
            <a:ext cx="2958737" cy="19942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4" y="1149530"/>
            <a:ext cx="2958740" cy="1994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91" y="1149531"/>
            <a:ext cx="2958740" cy="19942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2" y="3928200"/>
            <a:ext cx="2961075" cy="19942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5" y="3928198"/>
            <a:ext cx="2958739" cy="19963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91" y="3928199"/>
            <a:ext cx="2958740" cy="199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0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1805" y="125767"/>
            <a:ext cx="118175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выявленные объекты, обладающие </a:t>
            </a:r>
            <a:r>
              <a:rPr lang="ru-RU" sz="1600" b="1" dirty="0"/>
              <a:t>признаками объектов культурного наследия:</a:t>
            </a:r>
          </a:p>
          <a:p>
            <a:pPr algn="ctr"/>
            <a:r>
              <a:rPr lang="ru-RU" sz="1600" b="1" dirty="0"/>
              <a:t> «Комплекс зданий земской больницы-госпиталя, 1906 г.», расположенных по адресу: Республика Татарстан, </a:t>
            </a:r>
            <a:r>
              <a:rPr lang="ru-RU" sz="1600" b="1" dirty="0" err="1"/>
              <a:t>Актанышский</a:t>
            </a:r>
            <a:r>
              <a:rPr lang="ru-RU" sz="1600" b="1" dirty="0"/>
              <a:t> муниципальный район, </a:t>
            </a:r>
            <a:r>
              <a:rPr lang="ru-RU" sz="1600" b="1" dirty="0" err="1"/>
              <a:t>с.Поисево</a:t>
            </a:r>
            <a:r>
              <a:rPr lang="ru-RU" sz="1600" b="1" dirty="0"/>
              <a:t>, </a:t>
            </a:r>
            <a:r>
              <a:rPr lang="ru-RU" sz="1600" b="1" dirty="0" err="1"/>
              <a:t>ул.М.Шакирова</a:t>
            </a:r>
            <a:r>
              <a:rPr lang="ru-RU" sz="1600" b="1" dirty="0"/>
              <a:t>;</a:t>
            </a:r>
          </a:p>
          <a:p>
            <a:pPr algn="ctr"/>
            <a:r>
              <a:rPr lang="ru-RU" sz="1600" b="1" dirty="0"/>
              <a:t>«Комплекс зданий земской больницы, 1914-1926 гг.», расположенных по адресу: Республика Татарстан, </a:t>
            </a:r>
            <a:r>
              <a:rPr lang="ru-RU" sz="1600" b="1" dirty="0" err="1"/>
              <a:t>Актанышский</a:t>
            </a:r>
            <a:r>
              <a:rPr lang="ru-RU" sz="1600" b="1" dirty="0"/>
              <a:t> муниципальный район, </a:t>
            </a:r>
            <a:r>
              <a:rPr lang="ru-RU" sz="1600" b="1" dirty="0" err="1"/>
              <a:t>с.Старое</a:t>
            </a:r>
            <a:r>
              <a:rPr lang="ru-RU" sz="1600" b="1" dirty="0"/>
              <a:t> </a:t>
            </a:r>
            <a:r>
              <a:rPr lang="ru-RU" sz="1600" b="1" dirty="0" err="1"/>
              <a:t>Байсарово</a:t>
            </a:r>
            <a:r>
              <a:rPr lang="ru-RU" sz="1600" b="1" dirty="0"/>
              <a:t>, </a:t>
            </a:r>
            <a:r>
              <a:rPr lang="ru-RU" sz="1600" b="1" dirty="0" err="1" smtClean="0"/>
              <a:t>ул.Советская</a:t>
            </a:r>
            <a:r>
              <a:rPr lang="ru-RU" sz="1600" b="1" dirty="0" smtClean="0"/>
              <a:t>, закреплены за </a:t>
            </a:r>
            <a:r>
              <a:rPr lang="ru-RU" sz="1600" b="1" dirty="0"/>
              <a:t>ГАУЗ «</a:t>
            </a:r>
            <a:r>
              <a:rPr lang="ru-RU" sz="1600" b="1" dirty="0" err="1"/>
              <a:t>Актанышская</a:t>
            </a:r>
            <a:r>
              <a:rPr lang="ru-RU" sz="1600" b="1" dirty="0"/>
              <a:t> центральная районная больница»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07" y="1449206"/>
            <a:ext cx="3459005" cy="25942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02" y="1449206"/>
            <a:ext cx="3499669" cy="2624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59" y="4255680"/>
            <a:ext cx="5016873" cy="25179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571" y="4198490"/>
            <a:ext cx="5130818" cy="25751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126" y="1449206"/>
            <a:ext cx="2007842" cy="26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7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11627</TotalTime>
  <Words>1074</Words>
  <Application>Microsoft Office PowerPoint</Application>
  <PresentationFormat>Көйләүле</PresentationFormat>
  <Paragraphs>53</Paragraphs>
  <Slides>36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Кертелгән OLE серверлары</vt:lpstr>
      </vt:variant>
      <vt:variant>
        <vt:i4>1</vt:i4>
      </vt:variant>
      <vt:variant>
        <vt:lpstr>Слайд башламнары</vt:lpstr>
      </vt:variant>
      <vt:variant>
        <vt:i4>36</vt:i4>
      </vt:variant>
    </vt:vector>
  </HeadingPairs>
  <TitlesOfParts>
    <vt:vector size="39" baseType="lpstr">
      <vt:lpstr>Тема Office</vt:lpstr>
      <vt:lpstr>1_Тема Office</vt:lpstr>
      <vt:lpstr>Acrobat Document</vt:lpstr>
      <vt:lpstr>Нежилые помещения общей площадью 340,3 кв.м, расположенные на первом этаже многоквартирного жилого дома, по адресу: г.Зеленодольск, ул.Фрунзе, д.9 </vt:lpstr>
      <vt:lpstr>Нежилое помещение площадью 494,9 кв.м, расположенное в здании по адресу: Бавлинский р-н, г.Бавлы, ул.Энгельса, д.44, закреплено на праве оперативного управления за ГАУСО “Комплексный центр социального обслуживания населения “Милосердие” в Бавлинском муниципальном районе” </vt:lpstr>
      <vt:lpstr>Гараж площадью  28,8 кв.м, расположенный по адресу Заинский р-н, г.Заинск, ул.Тукая, д.5А, закрепленный на праве оперативного управления за ГАУСО «Комплексный центр социального обслуживания населения «Радость» Министерства труда, занятости и социальной защиты Республики Татарстан в Заинском муниципальном районе»</vt:lpstr>
      <vt:lpstr>PowerPoint презентациясе</vt:lpstr>
      <vt:lpstr>Помещения общей площадью 145,2 кв.м, расположенные в здании по адресу: Республика Татарстан, Черемшанский район, село Черемшан, ул. Техническая д.36, закрепленные на праве оперативного управления за Управлением сельского хозяйства и продовольствия Минсельхозпрода РТ в Черемшанском муниципальном районе РТ</vt:lpstr>
      <vt:lpstr>PowerPoint презентациясе</vt:lpstr>
      <vt:lpstr>Здание с кадастровым номером 16:53:010111:112 площадью 188.5 кв.м, расположенное по адресу Нижнекамский р-н, г.Нижнекамск, ул. Чистопольская д.58, закреплено на праве оперативного управления за ГБУ «Нижнекамское районное государственное ветеринарное объединение»</vt:lpstr>
      <vt:lpstr>Здание с кадастровым номером 16:51:013301:260 площадью 1 389,6 кв.м, расположенное по адресу Лениногорский р-н, г.Лениногорск, ул. Кошевого, д.28, закреплено за ГАПОУ «Лениногорский политехнический колледж»</vt:lpstr>
      <vt:lpstr>PowerPoint презентациясе</vt:lpstr>
      <vt:lpstr>PowerPoint презентациясе</vt:lpstr>
      <vt:lpstr>PowerPoint презентациясе</vt:lpstr>
      <vt:lpstr>Здание с кадастровым номером 16:21:090201:324 площадью 76.5 кв.м, расположенное по адресу Кайбицкий р-н, с.Малые Кайбицы, ул.Центральная, д.46, закрепленное на праве оперативного управления за ГАУЗ «Кайбицкая ЦРБ»</vt:lpstr>
      <vt:lpstr>Здание общей площадью 710,8 кв.м., расположенное по адресу: Лениногорский район, с.Шугурово, ул.Горького,  зд.4, строение 3 (пищеблок), закреплено за ГАУЗ «Лениногорская ЦРБ»</vt:lpstr>
      <vt:lpstr>Здание общей площадью 117,3 кв.м, расположенное по адресу: Лениногорский район, с.Шугурово, ул.Горького, зд.4, строение 4, закреплено за ГАУЗ «Лениногорская ЦРБ»</vt:lpstr>
      <vt:lpstr>Здание фельдшерско-акушерского пункта общей площадью 109 кв.м., расположенное по адресу: Менделеевский район, с.Бизяки, ул.Центральная, д.68, закреплено за ГАУЗ «Менделеевская ЦРБ»</vt:lpstr>
      <vt:lpstr>Здание фельдшерско-акушерского пункта общей площадью 137,5 кв.м, расположенное по адресу: Нурлатский район, с.Фомкино, ул.Советская, д.4, закреплено на праве оперативного управления за ГАУЗ «Нурлатская ЦРБ»</vt:lpstr>
      <vt:lpstr>Здание фельдшерско-акушерского пункта общей площадью 61,1 кв.м, расположенное по адресу: Тетюшский район, Иоково, закреплено на праве оперативного управления за ГАУЗ «Тетюшская ЦРБ»</vt:lpstr>
      <vt:lpstr>PowerPoint презентациясе</vt:lpstr>
      <vt:lpstr>Здание с кадастровым номером 16:29:010201:18 площадью 71,28 кв.м, расположенное по адресу Муслюмовский  р-н, с.Нижний Табын, ул.Молодежная, д,6А, закреплено на праве оперативного управления за ГАУЗ «Муслюмовская ЦРБ»</vt:lpstr>
      <vt:lpstr>Здание с кадастровым номером 16:29:130301:700 площадью 148.4 кв.м, расположенное по адресу Муслюмовский р-н, д.Большой Чекмак, ул. М.Джалиля, д.1, закреплено на праве оперативного управления за ГАУЗ «Муслюмовская ЦРБ»</vt:lpstr>
      <vt:lpstr>Здание с кадастровым номером 16:29:140101:213 площадью 69,07 кв.м, расположенное по адресу Муслюмовский р-н, с.Октябрь, ул.Молодежная, д.5А, закреплено на праве оперативного управления за ГАУЗ «Муслюмовская ЦРБ»</vt:lpstr>
      <vt:lpstr>Здание с кадастровым номером 16:29:040303:167 площадью 65,2 кв.м, расположенное по адресу Муслюмовский р-н, Митряевское сельское поселение, с.Салауз-Мухан, ул.Кооперативная, д.85Б, закреплено на праве оперативного управлления за  ГАУЗ «Муслюмовская ЦРБ»</vt:lpstr>
      <vt:lpstr>Здание с кадастровым номером 16:29:150501:122 площадью 88,1 кв.м, расположенное по адресу Муслюмовский р-н, Старокарамалинское сельское поселение, д.Новые Карамалы, ул.Садовая, д.21, закреплено на праве оперативного управления за ГАУЗ «Муслюмовская ЦРБ»</vt:lpstr>
      <vt:lpstr>Имущественный комплекс, расположенный по адресу: Азнакаевский район, пгт.Актюбинский, закрепленный на праве оперативного управления  за ГБУ «Азнакаевский лесхоз», состоящий из: 1) Цех деревообработки площадью 319 кв.м. 2) Гараж площадью 205,2 кв.м. (см.рис.2) 3) Навес для хранения техники площадью 338,5 кв.м. (см.рис.2).  </vt:lpstr>
      <vt:lpstr>Гараж</vt:lpstr>
      <vt:lpstr>помещение с кадастровым номером 16:44:000000:290  площадью 2291.2 кв.м, расположенное в здании по адресу: Азнакаевский р-н, г. Азнакаево, ул.Марджани, д. 34, закрепленное на праве оперативного управления за ГАУЗ «Азнакаевская ЦРБ»</vt:lpstr>
      <vt:lpstr>Имущественный комплекс, закрепленный на праве оперативного управления за ГАУЗ «Чистопольская ЦРБ», состоящий из: 1) Здание детской городской поликлиники площадью 1585,6 кв.м по ул.Урицкого, д.94/1 в г.Чистополь. 2)Нежилое здание площадью 186,7 кв.м по ул.Урицкого, д.94/2 в г.Чистополь. 3)Здание склада площадью 44,9 кв.м по ул.Урицкого, д.94/3 в г.Чистополь. 4)Здание гаража площадью 165,4 кв.м по ул.Урицкого, д.94/4 в г.Чистополь. (выявленные объекты культурного наследия «Комплекс двухэтажных кирпичных жилых домов, конец XIX - начало XX вв.») 5)Здание площадью 377.5 кв.м ул. Урицкого, д. 116 в г.Чистополь (объект культурного наследия местного (муниципального) значения «Здание медресе, XIXв.».)</vt:lpstr>
      <vt:lpstr>Здание с кадастровым номером 16:49:010902:19 площадью 2472.7 кв.м, расположенное по адресу: Зеленодольский р-н, г.Зеленодольск, ул. Кирпичная, д.40, закреплено на праве оперативного управления за  ГАПОУ «Зеленодольский механический колледж»</vt:lpstr>
      <vt:lpstr>Нежилое помещение площадью 39,6 кв.м, расположенное в здании по адресу: Республика Татарстан, Сармановский район, пгт.Джалиль, ул.Ленина, д.4 </vt:lpstr>
      <vt:lpstr>Здание гаража площадью 130,0 кв.м, расположенное по адресу: Республика Татарстан, г.Альметьевск, ул.Кирова</vt:lpstr>
      <vt:lpstr>Нежилое помещение цокольного этажа площадью 480,1 кв.м, расположенное в здании по адресу: Республика Татарстан, г.Альметьевск, ул.Тукая, д.51</vt:lpstr>
      <vt:lpstr>Нежилое помещение площадью 114,2 кв.м, расположенное в здании по адресу: Республика Татарстан, г.Елабуга, ул.Нефтяников, д.12</vt:lpstr>
      <vt:lpstr>Нежилое помещение площадью 461,3 кв.м, расположенное в здании по адресу: Республика Татарстан, г.Зеленодольск, ул.Чапаева,  д.1</vt:lpstr>
      <vt:lpstr>Нежилые помещения площадью 282,4 кв.м, расположенные в здании по адресу: Республика Татарстан, г.Казань, ул.Социалистическая,  д.7</vt:lpstr>
      <vt:lpstr>Помещение площадью 1052,2 кв.м, расположенное в здании по адресу: Республика Татарстан, г.Казань, ул.Ново-Азинская, д.2</vt:lpstr>
      <vt:lpstr>Нежилые помещения общей площадью 354,6 кв.м, расположенные в здании по адресу: Республика Татарстан, г.Н.Челны, ул.Низаметдинова, д.20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Гараж с помещениями по адресу  Баки Урманче 24а</dc:title>
  <dc:creator>Пользователь Windows</dc:creator>
  <cp:lastModifiedBy>Аскарова Т.З.</cp:lastModifiedBy>
  <cp:revision>115</cp:revision>
  <dcterms:created xsi:type="dcterms:W3CDTF">2019-03-05T06:13:03Z</dcterms:created>
  <dcterms:modified xsi:type="dcterms:W3CDTF">2019-05-21T05:36:56Z</dcterms:modified>
</cp:coreProperties>
</file>