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62"/>
  </p:notesMasterIdLst>
  <p:sldIdLst>
    <p:sldId id="402" r:id="rId2"/>
    <p:sldId id="403" r:id="rId3"/>
    <p:sldId id="404" r:id="rId4"/>
    <p:sldId id="405" r:id="rId5"/>
    <p:sldId id="406" r:id="rId6"/>
    <p:sldId id="407" r:id="rId7"/>
    <p:sldId id="408" r:id="rId8"/>
    <p:sldId id="308" r:id="rId9"/>
    <p:sldId id="307" r:id="rId10"/>
    <p:sldId id="306" r:id="rId11"/>
    <p:sldId id="305" r:id="rId12"/>
    <p:sldId id="309" r:id="rId13"/>
    <p:sldId id="311" r:id="rId14"/>
    <p:sldId id="312" r:id="rId15"/>
    <p:sldId id="313" r:id="rId16"/>
    <p:sldId id="314" r:id="rId17"/>
    <p:sldId id="315" r:id="rId18"/>
    <p:sldId id="316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6" r:id="rId33"/>
    <p:sldId id="380" r:id="rId34"/>
    <p:sldId id="338" r:id="rId35"/>
    <p:sldId id="350" r:id="rId36"/>
    <p:sldId id="351" r:id="rId37"/>
    <p:sldId id="358" r:id="rId38"/>
    <p:sldId id="392" r:id="rId39"/>
    <p:sldId id="393" r:id="rId40"/>
    <p:sldId id="395" r:id="rId41"/>
    <p:sldId id="413" r:id="rId42"/>
    <p:sldId id="410" r:id="rId43"/>
    <p:sldId id="411" r:id="rId44"/>
    <p:sldId id="412" r:id="rId45"/>
    <p:sldId id="414" r:id="rId46"/>
    <p:sldId id="415" r:id="rId47"/>
    <p:sldId id="416" r:id="rId48"/>
    <p:sldId id="417" r:id="rId49"/>
    <p:sldId id="418" r:id="rId50"/>
    <p:sldId id="419" r:id="rId51"/>
    <p:sldId id="420" r:id="rId52"/>
    <p:sldId id="421" r:id="rId53"/>
    <p:sldId id="422" r:id="rId54"/>
    <p:sldId id="423" r:id="rId55"/>
    <p:sldId id="424" r:id="rId56"/>
    <p:sldId id="426" r:id="rId57"/>
    <p:sldId id="427" r:id="rId58"/>
    <p:sldId id="428" r:id="rId59"/>
    <p:sldId id="429" r:id="rId60"/>
    <p:sldId id="430" r:id="rId61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AC9A9F7-9844-4CC7-9118-32A3BB65EEF0}">
          <p14:sldIdLst>
            <p14:sldId id="402"/>
            <p14:sldId id="403"/>
            <p14:sldId id="404"/>
            <p14:sldId id="405"/>
            <p14:sldId id="406"/>
            <p14:sldId id="407"/>
            <p14:sldId id="408"/>
            <p14:sldId id="308"/>
            <p14:sldId id="307"/>
            <p14:sldId id="306"/>
            <p14:sldId id="305"/>
            <p14:sldId id="309"/>
            <p14:sldId id="311"/>
            <p14:sldId id="312"/>
            <p14:sldId id="313"/>
            <p14:sldId id="314"/>
            <p14:sldId id="315"/>
            <p14:sldId id="316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6"/>
            <p14:sldId id="380"/>
            <p14:sldId id="338"/>
            <p14:sldId id="350"/>
            <p14:sldId id="351"/>
            <p14:sldId id="358"/>
            <p14:sldId id="392"/>
            <p14:sldId id="393"/>
            <p14:sldId id="395"/>
            <p14:sldId id="413"/>
            <p14:sldId id="410"/>
            <p14:sldId id="411"/>
            <p14:sldId id="412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6"/>
            <p14:sldId id="427"/>
            <p14:sldId id="428"/>
            <p14:sldId id="429"/>
            <p14:sldId id="43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C0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29" autoAdjust="0"/>
  </p:normalViewPr>
  <p:slideViewPr>
    <p:cSldViewPr>
      <p:cViewPr varScale="1">
        <p:scale>
          <a:sx n="140" d="100"/>
          <a:sy n="140" d="100"/>
        </p:scale>
        <p:origin x="-726" y="-1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48" y="694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04E15-96AB-4B11-B481-0FFD5C0BFF8B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97A88-105F-4F7E-AA78-CD449CE87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164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DFE4-6CCB-4312-9E90-845A5B2A11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6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CB04-08C7-4CD0-AFCD-26C459D0707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3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BB1E-2DC3-4E2D-92BE-EBAFA85E36A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9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E3A9-E490-4524-9C3B-38CACF9278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32240" y="4948014"/>
            <a:ext cx="2133600" cy="195486"/>
          </a:xfrm>
        </p:spPr>
        <p:txBody>
          <a:bodyPr/>
          <a:lstStyle>
            <a:lvl1pPr>
              <a:defRPr sz="9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598" y="-132258"/>
            <a:ext cx="7273230" cy="540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E3A9-E490-4524-9C3B-38CACF9278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598" y="-132258"/>
            <a:ext cx="7273230" cy="540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5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72988-2DF4-4710-830B-E441D405252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6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479BD-E530-4D02-84F6-FFFADABCE40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45131-C4FC-48B3-BD62-1DF3872A26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8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EB54-5538-4DA3-9CCE-C1B32B576F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33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EB2F9-9CBC-400A-9C41-B7DAA9A3C26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CCBB-E62B-43A5-ACE9-45D29A66CA6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1C6E-F7AC-4CE2-85F3-AF18175C8C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7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59"/>
            <a:fld id="{F5A33772-958B-4727-A89C-A605391210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8459"/>
              <a:t>21.04.2017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5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59"/>
            <a:fld id="{F87B070B-595A-42F8-9E02-4AEDE78125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845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9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782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1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467543" y="699542"/>
            <a:ext cx="8727075" cy="520843"/>
          </a:xfrm>
          <a:prstGeom prst="rect">
            <a:avLst/>
          </a:prstGeom>
        </p:spPr>
        <p:txBody>
          <a:bodyPr vert="horz" lIns="81635" tIns="40817" rIns="81635" bIns="408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Свинарник и кормоцех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общей площадью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204,5 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расположенные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адресу: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РТ, Арский р-н, с. Новое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Чурилино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ул.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Сергина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д. 67, находится в пользовании у ГАУСО «Ново-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Чурилинский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психоневрологический интернат»</a:t>
            </a:r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C:\Users\Hismatullina.Ralina\AppData\Local\Microsoft\Windows\Temporary Internet Files\Content.Outlook\96E2SVH3\Свинаник с кормозапарочным цех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59" y="1707654"/>
            <a:ext cx="4680520" cy="297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6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общей площадью 129,3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расположенное по адресу: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Агрызский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район,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Агрыз, ул. Ленина, дом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 (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ГБУ «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Агрызский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лесхоз»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user\Desktop\WhatsApp Image 2017-03-01 at 09.51.29.jp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1563638"/>
            <a:ext cx="4525433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9" y="771550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общей площадью 201,7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расположенное по адресу: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Агрызский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район, с.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Девятерня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ул. Верхняя (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ГБУ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Агрызский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лесхоз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»)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 descr="C:\Users\user\Desktop\WhatsApp Image 2017-03-01 at 09.51.28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815666"/>
            <a:ext cx="7776864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8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9542"/>
            <a:ext cx="8229600" cy="504056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(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арболитовый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цех) общей площадью 743,9 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расположенное по адресу: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Аксубаевский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район,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пгт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Аксубаево,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ул.Пролетарская,д.1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(ГБУ «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Аксубаевский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лесхоз»)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Nurmuhametov\Desktop\фотографии\20170301_10285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1563638"/>
            <a:ext cx="4523324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2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9542"/>
            <a:ext cx="8229600" cy="857250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(столярный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цех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общей площадью 113,7 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расположенное по адресу: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Аксубаевский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район,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пгт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Аксубаево,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ул.Пролетарская,д.1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(ГБУ «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Аксубаевский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лесхоз»)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Nurmuhametov\Desktop\фотографии\20170301_10244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1635646"/>
            <a:ext cx="5943600" cy="33500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23480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23478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0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(материальный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склад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общей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площадью 106,4 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расположенное по адресу: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Аксубаевский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район, с.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Савгачево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(ГБУ «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Аксубаевский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лесхоз»)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Nurmuhametov\Desktop\фотографии\P01-03-17_09.1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1563638"/>
            <a:ext cx="2545556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3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7534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(Свиноферма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общей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площадью 241 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расположенное по адресу: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Аксубаевский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район, с.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Савгачево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(ГБУ «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Аксубаевский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лесхоз»)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Nurmuhametov\Desktop\фотографии\P01-03-17_09.22[2]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1635646"/>
            <a:ext cx="4525433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3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7534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(Сушильная камера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расположенное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адресу: РТ,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Аксубаевский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район,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пгт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Аксубаево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ул.Пролетарская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(ГБУ «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Аксубаевский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лесхоз»)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Nurmuhametov\Desktop\фотографии\20170301_10240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1563638"/>
            <a:ext cx="4523324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6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5526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(Контора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общей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площадью 329,2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расположенное по адресу: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Бавлинский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район, с. Поповка, ул.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Подгорная, </a:t>
            </a:r>
            <a:r>
              <a:rPr lang="ru-RU" sz="1400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д.33</a:t>
            </a:r>
            <a:r>
              <a:rPr lang="ru-RU" sz="1400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(ГБУ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Бавлинское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лесничество»)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Nurmuhametov\Desktop\фотографии\Контора Бавлинское лесничество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1635646"/>
            <a:ext cx="5943600" cy="33500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7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29780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Гараж каменный общей  площадью 333,7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расположенный по адресу: Алексеевский район,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с.Билярск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ГКУ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«Билярское лесничество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Хан\AppData\Local\Microsoft\Windows\INetCache\Content.Word\20170301_09075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983" y="1419622"/>
            <a:ext cx="7734423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гаража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общей площадью 258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расположенное по адресу: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Спасский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район, с/п Никольское,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с.Никольское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ул.Заречная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д.16А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ГКУ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«Болгарское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лесничество»)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Nurmuhametov\Desktop\фотографии\SAM_185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1635646"/>
            <a:ext cx="4525433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1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2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42117" y="610747"/>
            <a:ext cx="9144000" cy="520843"/>
          </a:xfrm>
          <a:prstGeom prst="rect">
            <a:avLst/>
          </a:prstGeom>
        </p:spPr>
        <p:txBody>
          <a:bodyPr vert="horz" lIns="81635" tIns="40817" rIns="81635" bIns="408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Овощехранилище общей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площадью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расположенное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адресу: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РТ, Арский р-н, с. Новое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Чурилино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ул.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Сергина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д. 67, находится в пользовании у ГАУСО «Ново-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Чурилинский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психоневрологический интернат»</a:t>
            </a:r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C:\Users\Hismatullina.Ralina\AppData\Local\Microsoft\Windows\Temporary Internet Files\Content.Outlook\96E2SVH3\овощехранилищ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856" y="1563638"/>
            <a:ext cx="532859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0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43558"/>
            <a:ext cx="8229600" cy="857250"/>
          </a:xfrm>
        </p:spPr>
        <p:txBody>
          <a:bodyPr>
            <a:no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конторы общей площадью 273,1 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расположенное по адресу: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г.Заинск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п.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Кармалка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ул.Школьная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ГКУ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Заинское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лесничество»)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Nurmuhametov\AppData\Local\Microsoft\Windows\Temporary Internet Files\Content.Outlook\RPQTQ8U1\P105048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1851670"/>
            <a:ext cx="5939444" cy="29759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384" y="699542"/>
            <a:ext cx="8229600" cy="857250"/>
          </a:xfrm>
        </p:spPr>
        <p:txBody>
          <a:bodyPr>
            <a:no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Гараж общей площадью 112,7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расположенный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адресу: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Новошешминский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р-н, с. Слобода Петропавловская, пер.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Лесхозский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д.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(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ГКУ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«Калейкинское лесничество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»)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Калейкино\Desktop\IMG-20170301-WA001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1635646"/>
            <a:ext cx="6033911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60376"/>
            <a:ext cx="8229600" cy="857250"/>
          </a:xfrm>
        </p:spPr>
        <p:txBody>
          <a:bodyPr>
            <a:no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Гараж общей площадью 109,3 кв. м.,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расположенный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адресу: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Заинский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р-н, д. Старая Елань, д.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14А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ГКУ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«Калейкинское лесничество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»)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Калейкино\Desktop\IMG-20170301-WA000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1491630"/>
            <a:ext cx="6033911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0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конторы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общей площадью 81,1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расположенное по адресу: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Заинский район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д. Старая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Елань (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ГКУ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«Калейкинское лесничество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Калейкино\Desktop\IMG-20170301-WA001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1635646"/>
            <a:ext cx="6033911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5526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Гараж общей площадью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109,1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расположенный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адресу: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Альметьевский район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п. Молодежный, ул.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Бутинская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д.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(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ГКУ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«Калейкинское лесничество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Калейкино\Desktop\IMG-20170301-WA000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1563638"/>
            <a:ext cx="6033911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66104"/>
            <a:ext cx="8229600" cy="857250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склада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общей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площадью 411,7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расположенное по адресу: Республика Татарстан,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Мамадышский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район,с.Камский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леспромхоз,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ул.Пихтовая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д.1А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ГКУ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Мамадышское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лесничество»)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User\Desktop\58b6a9fdb30587.88306816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347864" y="1563638"/>
            <a:ext cx="2545556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8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конторы общей площадью 162,8 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расположенное по адресу: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Мамадышский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район,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Кляушское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лесничество,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д.9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ГКУ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Мамадышское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лесничество»)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Nurmuhametov\Desktop\фотографии\Кляушское лесничество контора лесничества 162,8 кв.м. Передать на баланс ГБУ Мамадышский лесхоз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1635646"/>
            <a:ext cx="4577649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3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конторы общей площадью 322,9 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расположенное по адресу: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Мамадышский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район,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Кумазанское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лесничество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ГКУ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Мамадышское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лесничество»)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Nurmuhametov\Desktop\фотографии\Контора Мамадышское лесничество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1563638"/>
            <a:ext cx="5659431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6728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общей площадью 50 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расположенное по адресу: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Мамадышский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район,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Кляушское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лесничество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ГКУ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Мамадышское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лесничество»)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Nurmuhametov\Desktop\фотографии\Кляушское Кордон Мамадышское лесничество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1491630"/>
            <a:ext cx="4577649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1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9780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общей площадью 50 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расположенное по адресу: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Мамадышский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район,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Кумазанское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лесничество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ГКУ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Мамадышское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лесничество»)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Nurmuhametov\Desktop\фотографии\Кумазанское Кордон Мамадышское лесничество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1491630"/>
            <a:ext cx="5939444" cy="33417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3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395535" y="771550"/>
            <a:ext cx="8352929" cy="520843"/>
          </a:xfrm>
          <a:prstGeom prst="rect">
            <a:avLst/>
          </a:prstGeom>
        </p:spPr>
        <p:txBody>
          <a:bodyPr vert="horz" lIns="81635" tIns="40817" rIns="81635" bIns="408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Свинарник с кормокухней общей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площадью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278,6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расположенный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адресу: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РТ, Чистопольский р-н, поселок Психинтернат, находится в пользовании у ГАУСО «Чистопольский психоневрологический интернат»</a:t>
            </a:r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P10502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91630"/>
            <a:ext cx="5073600" cy="341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общей площадью 50 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расположенное по адресу: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Мамадышский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район,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Нурминское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лесничество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ГКУ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Мамадышское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лесничество»)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Nurmuhametov\Desktop\фотографии\Нурминское Кордон Мамадышское лесничество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1563638"/>
            <a:ext cx="5935287" cy="33417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5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7534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общей площадью 50 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расположенное по адресу: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Мамадышский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район,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Нурминское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лесничество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ГКУ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Мамадышское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лесничество»)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Nurmuhametov\Desktop\фотографии\Нурминское лесничествоКордон Мамадышское лесничество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1563638"/>
            <a:ext cx="5935287" cy="33417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9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7534"/>
            <a:ext cx="8229600" cy="857250"/>
          </a:xfrm>
        </p:spPr>
        <p:txBody>
          <a:bodyPr>
            <a:no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Цех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лесопиления общей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площадью 300 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расположенный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адресу: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Камско-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Устинский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район, с. Большие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Кляри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(ГБУ «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Тетюшский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лесхоз»)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Nurmuhametov\Desktop\фотографии\IMG-цех лесопиления фото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1635646"/>
            <a:ext cx="4530152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3052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 smtClean="0"/>
              <a:t>Имущественный комплекс (11 объектов недвижимости), </a:t>
            </a:r>
            <a:r>
              <a:rPr lang="ru-RU" sz="1400" b="1" dirty="0" smtClean="0"/>
              <a:t>расположенный по адресу: Альметьевск, </a:t>
            </a:r>
            <a:r>
              <a:rPr lang="ru-RU" sz="1400" b="1" dirty="0" err="1" smtClean="0"/>
              <a:t>Р.Акташ</a:t>
            </a:r>
            <a:r>
              <a:rPr lang="ru-RU" sz="1400" b="1" dirty="0" smtClean="0"/>
              <a:t>, пр. Строителей </a:t>
            </a:r>
            <a:r>
              <a:rPr lang="ru-RU" sz="1400" b="1" dirty="0" err="1" smtClean="0"/>
              <a:t>30а</a:t>
            </a:r>
            <a:r>
              <a:rPr lang="ru-RU" sz="1400" b="1" dirty="0" smtClean="0"/>
              <a:t> </a:t>
            </a:r>
            <a:r>
              <a:rPr lang="ru-RU" sz="1400" b="1" dirty="0" smtClean="0">
                <a:solidFill>
                  <a:prstClr val="black"/>
                </a:solidFill>
              </a:rPr>
              <a:t>(</a:t>
            </a:r>
            <a:r>
              <a:rPr lang="ru-RU" sz="1400" b="1" dirty="0" err="1">
                <a:solidFill>
                  <a:prstClr val="black"/>
                </a:solidFill>
              </a:rPr>
              <a:t>ГАПОУ</a:t>
            </a:r>
            <a:r>
              <a:rPr lang="ru-RU" sz="1400" b="1" dirty="0">
                <a:solidFill>
                  <a:prstClr val="black"/>
                </a:solidFill>
              </a:rPr>
              <a:t> </a:t>
            </a:r>
            <a:r>
              <a:rPr lang="ru-RU" sz="1400" b="1" dirty="0" err="1">
                <a:solidFill>
                  <a:prstClr val="black"/>
                </a:solidFill>
              </a:rPr>
              <a:t>СПО</a:t>
            </a:r>
            <a:r>
              <a:rPr lang="ru-RU" sz="1400" b="1" dirty="0">
                <a:solidFill>
                  <a:prstClr val="black"/>
                </a:solidFill>
              </a:rPr>
              <a:t> «Альметьевский профессиональный колледж</a:t>
            </a:r>
            <a:r>
              <a:rPr lang="ru-RU" sz="1400" b="1" dirty="0" smtClean="0">
                <a:solidFill>
                  <a:prstClr val="black"/>
                </a:solidFill>
              </a:rPr>
              <a:t>»)</a:t>
            </a:r>
            <a:endParaRPr lang="ru-RU" sz="1400" b="1" dirty="0"/>
          </a:p>
        </p:txBody>
      </p:sp>
      <p:pic>
        <p:nvPicPr>
          <p:cNvPr id="15362" name="Picture 2" descr="C:\Users\Сатаева\Desktop\Рушана\Недвижимое имущество подведов МОиН\Неиспользуемые объекты (земля, недвижимость)\2931 о неиспользуемых объектах Минзем\Неисп пригодные для иных отраслей\Альметьевский проф кол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275606"/>
            <a:ext cx="3922541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02892"/>
            <a:ext cx="3764464" cy="159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147" y="3075806"/>
            <a:ext cx="3772333" cy="167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075806"/>
            <a:ext cx="3888432" cy="167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6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190" y="360572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 smtClean="0"/>
              <a:t>Здание зерносклада общей площадью 891,2 </a:t>
            </a:r>
            <a:r>
              <a:rPr lang="ru-RU" sz="1400" b="1" dirty="0" err="1" smtClean="0"/>
              <a:t>кв.м</a:t>
            </a:r>
            <a:r>
              <a:rPr lang="ru-RU" sz="1400" b="1" dirty="0" smtClean="0"/>
              <a:t>, расположенное по адресу: </a:t>
            </a:r>
            <a:r>
              <a:rPr lang="ru-RU" sz="1400" b="1" dirty="0" err="1" smtClean="0"/>
              <a:t>г.Мензелинск</a:t>
            </a:r>
            <a:r>
              <a:rPr lang="ru-RU" sz="1400" b="1" dirty="0" smtClean="0"/>
              <a:t>, </a:t>
            </a:r>
            <a:r>
              <a:rPr lang="ru-RU" sz="1400" b="1" dirty="0" err="1" smtClean="0"/>
              <a:t>ул.Чернышевского</a:t>
            </a:r>
            <a:r>
              <a:rPr lang="ru-RU" sz="1400" b="1" dirty="0" smtClean="0"/>
              <a:t>, </a:t>
            </a:r>
            <a:r>
              <a:rPr lang="ru-RU" sz="1400" b="1" dirty="0" err="1" smtClean="0"/>
              <a:t>д.14</a:t>
            </a:r>
            <a:r>
              <a:rPr lang="ru-RU" sz="1400" b="1" dirty="0" smtClean="0"/>
              <a:t> (</a:t>
            </a:r>
            <a:r>
              <a:rPr lang="ru-RU" sz="1400" b="1" dirty="0" err="1" smtClean="0"/>
              <a:t>ГБПОУ</a:t>
            </a:r>
            <a:r>
              <a:rPr lang="ru-RU" sz="1400" b="1" dirty="0" smtClean="0"/>
              <a:t> «Мензелинский сельскохозяйственный техникум»)</a:t>
            </a:r>
            <a:endParaRPr lang="ru-RU" sz="1400" b="1" dirty="0"/>
          </a:p>
        </p:txBody>
      </p:sp>
      <p:pic>
        <p:nvPicPr>
          <p:cNvPr id="4" name="Picture 2" descr="C:\Users\Сатаева\Desktop\Рушана\Недвижимое имущество подведов МОиН\Неиспользуемые объекты (земля, недвижимость)\2931 о неиспользуемых объектах Минзем\Неисп пригодные для иных отраслей\Мензелинский сх\Приложения 1-13 фото\Приложение  (4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1"/>
          <a:stretch/>
        </p:blipFill>
        <p:spPr bwMode="auto">
          <a:xfrm>
            <a:off x="179512" y="2820038"/>
            <a:ext cx="4431478" cy="209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Сатаева\Desktop\Рушана\Недвижимое имущество подведов МОиН\Неиспользуемые объекты (земля, недвижимость)\2931 о неиспользуемых объектах Минзем\Неисп пригодные для иных отраслей\Мензелинский сх\Приложения 1-13 фото\Приложение  (1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4"/>
          <a:stretch/>
        </p:blipFill>
        <p:spPr bwMode="auto">
          <a:xfrm>
            <a:off x="4624512" y="2859782"/>
            <a:ext cx="4415972" cy="204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Сатаева\Desktop\Рушана\Недвижимое имущество подведов МОиН\Неиспользуемые объекты (земля, недвижимость)\2931 о неиспользуемых объектах Минзем\Неисп пригодные для иных отраслей\Мензелинский сх\Приложения 1-13 фото\Приложение 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6"/>
          <a:stretch/>
        </p:blipFill>
        <p:spPr bwMode="auto">
          <a:xfrm>
            <a:off x="2386264" y="1131590"/>
            <a:ext cx="4320480" cy="200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8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3052"/>
            <a:ext cx="8229600" cy="857250"/>
          </a:xfrm>
        </p:spPr>
        <p:txBody>
          <a:bodyPr>
            <a:noAutofit/>
          </a:bodyPr>
          <a:lstStyle/>
          <a:p>
            <a:r>
              <a:rPr lang="ru-RU" sz="1400" b="1" dirty="0" smtClean="0"/>
              <a:t>Здание общей площадью 155,6 </a:t>
            </a:r>
            <a:r>
              <a:rPr lang="ru-RU" sz="1400" b="1" dirty="0" err="1" smtClean="0"/>
              <a:t>кв.м</a:t>
            </a:r>
            <a:r>
              <a:rPr lang="ru-RU" sz="1400" b="1" dirty="0" smtClean="0"/>
              <a:t>, расположенное по адресу: </a:t>
            </a:r>
            <a:r>
              <a:rPr lang="ru-RU" sz="1400" b="1" dirty="0" err="1" smtClean="0"/>
              <a:t>г.Агрыз</a:t>
            </a:r>
            <a:r>
              <a:rPr lang="ru-RU" sz="1400" b="1" dirty="0" smtClean="0"/>
              <a:t>, </a:t>
            </a:r>
            <a:r>
              <a:rPr lang="ru-RU" sz="1400" b="1" dirty="0" err="1" smtClean="0"/>
              <a:t>ул.Лесопильная</a:t>
            </a:r>
            <a:r>
              <a:rPr lang="ru-RU" sz="1400" b="1" dirty="0" smtClean="0"/>
              <a:t>, </a:t>
            </a:r>
            <a:r>
              <a:rPr lang="ru-RU" sz="1400" b="1" dirty="0" err="1" smtClean="0"/>
              <a:t>д.1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 (</a:t>
            </a:r>
            <a:r>
              <a:rPr lang="ru-RU" sz="1400" b="1" dirty="0" err="1" smtClean="0"/>
              <a:t>ГАПОУ</a:t>
            </a:r>
            <a:r>
              <a:rPr lang="ru-RU" sz="1400" b="1" dirty="0" smtClean="0"/>
              <a:t> «Нижнекамский агропромышленный колледж»)</a:t>
            </a:r>
            <a:endParaRPr lang="ru-RU" sz="1400" b="1" dirty="0"/>
          </a:p>
        </p:txBody>
      </p:sp>
      <p:pic>
        <p:nvPicPr>
          <p:cNvPr id="13314" name="Picture 2" descr="C:\Users\Сатаева\Desktop\Рушана\Недвижимое имущество подведов МОиН\Неиспользуемые объекты (земля, недвижимость)\2931 о неиспользуемых объектах Минзем\Неисп пригодные для иных отраслей\Нижнекамский АПК\Приложение 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"/>
          <a:stretch/>
        </p:blipFill>
        <p:spPr bwMode="auto">
          <a:xfrm>
            <a:off x="713184" y="1275606"/>
            <a:ext cx="7620000" cy="374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380" y="627534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 smtClean="0"/>
              <a:t>Здание общей площадью 147,9 </a:t>
            </a:r>
            <a:r>
              <a:rPr lang="ru-RU" sz="1400" b="1" dirty="0" err="1" smtClean="0"/>
              <a:t>кв.м</a:t>
            </a:r>
            <a:r>
              <a:rPr lang="ru-RU" sz="1400" b="1" dirty="0" smtClean="0"/>
              <a:t>, расположенное по адресу: </a:t>
            </a:r>
            <a:r>
              <a:rPr lang="ru-RU" sz="1400" b="1" dirty="0" err="1" smtClean="0"/>
              <a:t>г.Тетюши</a:t>
            </a:r>
            <a:r>
              <a:rPr lang="ru-RU" sz="1400" b="1" dirty="0" smtClean="0"/>
              <a:t>, </a:t>
            </a:r>
            <a:r>
              <a:rPr lang="ru-RU" sz="1400" b="1" dirty="0" err="1" smtClean="0"/>
              <a:t>ул.Малкина</a:t>
            </a:r>
            <a:r>
              <a:rPr lang="ru-RU" sz="1400" b="1" dirty="0" smtClean="0"/>
              <a:t>, </a:t>
            </a:r>
            <a:r>
              <a:rPr lang="ru-RU" sz="1400" b="1" dirty="0" err="1" smtClean="0"/>
              <a:t>д.32</a:t>
            </a:r>
            <a:r>
              <a:rPr lang="ru-RU" sz="1400" b="1" dirty="0" smtClean="0"/>
              <a:t> (</a:t>
            </a:r>
            <a:r>
              <a:rPr lang="ru-RU" sz="1400" b="1" dirty="0" err="1" smtClean="0"/>
              <a:t>ГАПОУ</a:t>
            </a:r>
            <a:r>
              <a:rPr lang="ru-RU" sz="1400" b="1" dirty="0" smtClean="0"/>
              <a:t> «Тетюшский государственный колледж гражданской защиты»)</a:t>
            </a:r>
            <a:endParaRPr lang="ru-RU" sz="1400" b="1" dirty="0"/>
          </a:p>
        </p:txBody>
      </p:sp>
      <p:pic>
        <p:nvPicPr>
          <p:cNvPr id="14338" name="Picture 2" descr="C:\Users\Сатаева\Desktop\Рушана\Недвижимое имущество подведов МОиН\Неиспользуемые объекты (земля, недвижимость)\2931 о неиспользуемых объектах Минзем\Неисп пригодные для иных отраслей\Тетюшский к гр защиты\Приложение 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t="17618" r="13607" b="18260"/>
          <a:stretch/>
        </p:blipFill>
        <p:spPr bwMode="auto">
          <a:xfrm>
            <a:off x="416081" y="1707654"/>
            <a:ext cx="831419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8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873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Имущественный комплекс (14 объектов недвижимости), расположенный </a:t>
            </a:r>
            <a:r>
              <a:rPr lang="ru-RU" sz="1400" b="1" dirty="0"/>
              <a:t>по адресу: </a:t>
            </a:r>
            <a:r>
              <a:rPr lang="ru-RU" sz="1400" b="1" dirty="0" smtClean="0"/>
              <a:t>Высокогорский </a:t>
            </a:r>
            <a:r>
              <a:rPr lang="ru-RU" sz="1400" b="1" dirty="0"/>
              <a:t>район, пос. </a:t>
            </a:r>
            <a:r>
              <a:rPr lang="ru-RU" sz="1400" b="1" dirty="0" err="1" smtClean="0"/>
              <a:t>Урманче</a:t>
            </a:r>
            <a:r>
              <a:rPr lang="ru-RU" sz="1400" b="1" dirty="0"/>
              <a:t> (ГБУ  ДО «</a:t>
            </a:r>
            <a:r>
              <a:rPr lang="ru-RU" sz="1400" b="1" dirty="0" err="1"/>
              <a:t>РДООЦ</a:t>
            </a:r>
            <a:r>
              <a:rPr lang="ru-RU" sz="1400" b="1" dirty="0"/>
              <a:t> Костер»)</a:t>
            </a:r>
            <a:br>
              <a:rPr lang="ru-RU" sz="1400" b="1" dirty="0"/>
            </a:br>
            <a:endParaRPr lang="ru-RU" sz="1400" b="1" dirty="0"/>
          </a:p>
        </p:txBody>
      </p:sp>
      <p:pic>
        <p:nvPicPr>
          <p:cNvPr id="5" name="Объект 4" descr="C:\Users\User\Desktop\комната пионерская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33032" y="1026235"/>
            <a:ext cx="352839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  <p:pic>
        <p:nvPicPr>
          <p:cNvPr id="7" name="Рисунок 6" descr="C:\Users\User\Desktop\медпункт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116" y="1059582"/>
            <a:ext cx="325240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43758"/>
            <a:ext cx="3528392" cy="220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15" y="2643759"/>
            <a:ext cx="3252409" cy="217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95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38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79512" y="771550"/>
            <a:ext cx="9144000" cy="520843"/>
          </a:xfrm>
          <a:prstGeom prst="rect">
            <a:avLst/>
          </a:prstGeom>
        </p:spPr>
        <p:txBody>
          <a:bodyPr vert="horz" lIns="81635" tIns="40817" rIns="81635" bIns="408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общей площадью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277,9 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расположенное по адресу: 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г.Казань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ул.Б.Красная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д.68</a:t>
            </a:r>
            <a:endParaRPr lang="ru-RU" sz="1400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ГАПОУ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«Казанское хореографическое училище»)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 descr="C:\Users\blinova-mv\Desktop\115749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7654"/>
            <a:ext cx="4793158" cy="282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2017\фото КХоУ\1 Здание на ул. Б.Красная, д.68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560" y="1563638"/>
            <a:ext cx="2592288" cy="282941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4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39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25516" y="771550"/>
            <a:ext cx="9144000" cy="520843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Флигель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общей площадью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28,4 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расположенный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адресу: 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г.Казань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ул.Б.Красная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д.63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/25 (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ГАПОУ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«Казанское хореографическое училище»)</a:t>
            </a:r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0" name="Picture 4" descr="C:\Users\blinova-mv\Downloads\Флигель здания хор. училища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23678"/>
            <a:ext cx="4613710" cy="30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linova-mv\Downloads\Флигель здания хор. училища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10" y="1491630"/>
            <a:ext cx="4506106" cy="30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3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4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251520" y="843558"/>
            <a:ext cx="8496944" cy="520843"/>
          </a:xfrm>
          <a:prstGeom prst="rect">
            <a:avLst/>
          </a:prstGeom>
        </p:spPr>
        <p:txBody>
          <a:bodyPr vert="horz" lIns="81635" tIns="40817" rIns="81635" bIns="408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Коровник общей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площадью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576,7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расположенный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адресу: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Чистопольский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р-н, поселок Психинтернат, находится в пользовании у ГАУСО «Чистопольский психоневрологический интернат»</a:t>
            </a:r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P10502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7654"/>
            <a:ext cx="4896544" cy="326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40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07504" y="626169"/>
            <a:ext cx="9144000" cy="520843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общей площадью </a:t>
            </a:r>
            <a:r>
              <a:rPr lang="ru-RU" sz="13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304,1 </a:t>
            </a:r>
            <a:r>
              <a:rPr lang="ru-RU" sz="13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расположенное по адресу: </a:t>
            </a:r>
            <a:r>
              <a:rPr lang="ru-RU" sz="13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г.Казань</a:t>
            </a:r>
            <a:r>
              <a:rPr lang="ru-RU" sz="1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3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ул.Б.Красная</a:t>
            </a:r>
            <a:endParaRPr lang="ru-RU" sz="1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3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ГАПОУ</a:t>
            </a:r>
            <a:r>
              <a:rPr lang="ru-RU" sz="1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«Казанское хореографическое училище»)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79564"/>
            <a:ext cx="2736304" cy="37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2017\фото КХоУ\3 Здание во дворе за домом на ул. Б.Красная, д.68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419622"/>
            <a:ext cx="4824536" cy="321609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4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41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07504" y="886591"/>
            <a:ext cx="9144000" cy="520843"/>
          </a:xfrm>
          <a:prstGeom prst="rect">
            <a:avLst/>
          </a:prstGeom>
        </p:spPr>
        <p:txBody>
          <a:bodyPr vert="horz" lIns="81635" tIns="40817" rIns="81635" bIns="408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Жилой дом общей площадью 100 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расположенный по адресу: РТ, Рыбно-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Слободский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муниципальный район, 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с.Балыклы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Чукаево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ул.Новая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д.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(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УСХ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П 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МСХиП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РТ в Рыбно-Слободском муниципальном районе РТ)</a:t>
            </a:r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59" y="1851670"/>
            <a:ext cx="5614987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8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42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755576" y="627534"/>
            <a:ext cx="7848872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Гаражный бокс 44,7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расположенный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адресу: РТ, Актанышский муниципальный район,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с.Актаныш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пр.Ленина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д.7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УСХиП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МСХиП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РТ в 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Актанышском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муниципальном районе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РТ)</a:t>
            </a:r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C:\Users\Вавилова\Desktop\2017\Имущество 2017 Управлений\Актанышский\Актуально\Телефон фото 1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773" y="1707654"/>
            <a:ext cx="561662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9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43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0619" y="365748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1536" y="790714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общей площадью 98,3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расположенное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адресу: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Апастовский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район,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Булым-Булыхчи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ул. Мечеть, д.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5а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находится в пользовании ГАУЗ «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Апастовская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ЦРБ» 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35646"/>
            <a:ext cx="525658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4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08134"/>
            <a:ext cx="8229600" cy="85725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общей площадью 76,8 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расположенное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адресу: 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Апастовский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район,</a:t>
            </a:r>
            <a:b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с. 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Кзыл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-Тау, ул. Кооперативная, д. 185, находится в пользовании ГАУЗ «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Апастовская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ЦРБ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44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07504" y="771550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63638"/>
            <a:ext cx="5472753" cy="321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50154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Здание общей площадью 221,1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кв.м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., 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расположенное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по адресу: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Апастовский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район, </a:t>
            </a:r>
            <a:r>
              <a:rPr lang="ru-RU" sz="14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latin typeface="Times New Roman"/>
              </a:rPr>
            </a:b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пгт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Апаство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ул. Красноармейская, д. 93, находится в пользовании ГАУЗ «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Апастовская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ЦРБ»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45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0619" y="365748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96" y="1203598"/>
            <a:ext cx="578626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0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819" y="529780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Здание общей площадью 50,0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кв.м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., 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расположенное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по адресу: Елабужский район,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Староюрашское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сельское поселение, с. Старый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Юраш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ул. Школьная, д. 40, находится в пользовании</a:t>
            </a:r>
            <a:br>
              <a:rPr lang="ru-RU" sz="1400" b="1" dirty="0">
                <a:solidFill>
                  <a:srgbClr val="000000"/>
                </a:solidFill>
                <a:latin typeface="Times New Roman"/>
              </a:rPr>
            </a:b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ГАУЗ «Елабужская ЦРБ»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46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0619" y="365748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9622"/>
            <a:ext cx="6145601" cy="354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818" y="529780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Здание общей площадью 710,8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кв.м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., 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расположенное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по адресу: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Лениногорский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район,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с.Шугурово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ул.Горького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зд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4,строение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3 (пищеблок), находится в пользовании ГАУЗ «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Лениногорская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ЦРБ»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47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0619" y="365748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47" y="1275606"/>
            <a:ext cx="5853943" cy="350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9780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Здание общей площадью 1602,5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кв.м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., 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расположенное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по адресу: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Лениногорский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район,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с.Шугурово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ул.Горького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зд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4,строение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2, находится в пользовании ГАУЗ «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Лениногорская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ЦРБ»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48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0619" y="365748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87" y="1275606"/>
            <a:ext cx="6440569" cy="361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7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819" y="388424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Здание общей площадью 117,3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кв.м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., 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расположенное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по адресу: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Лениногорский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район,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с.Шугурово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ул.Горького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зд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 4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, строение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4, находится в пользовании ГАУЗ «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Лениногорская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ЦРБ»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49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0619" y="365748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93" y="1275606"/>
            <a:ext cx="6727056" cy="377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5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5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79512" y="843558"/>
            <a:ext cx="8712968" cy="520843"/>
          </a:xfrm>
          <a:prstGeom prst="rect">
            <a:avLst/>
          </a:prstGeom>
        </p:spPr>
        <p:txBody>
          <a:bodyPr vert="horz" lIns="81635" tIns="40817" rIns="81635" bIns="408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Коровник общей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площадью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282,3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расположенный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адресу: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РТ, Чистопольский р-н, поселок Психинтернат, находится в пользовании у ГАУСО «Чистопольский психоневрологический интернат»</a:t>
            </a:r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P10502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1707654"/>
            <a:ext cx="4896544" cy="312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3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819" y="469528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Здание общей площадью 46,2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/>
              </a:rPr>
              <a:t>кв.м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, расположенное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по адресу: Менделеевский район,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с.Сетяково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ул.Молодежная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находится в пользовании ГАУЗ «Менделевская ЦРБ»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50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0619" y="365748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73" y="1347614"/>
            <a:ext cx="7013061" cy="365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6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819" y="468305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Здание общей площадью 53,0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кв.м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., 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расположенное по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адресу: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Сармановский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район,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д.Сулы-Саклово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ул.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М.Джалиля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д.48а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находится в пользовании ГАУЗ «Сармановская ЦРБ»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51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0619" y="365748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75606"/>
            <a:ext cx="4714516" cy="352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819" y="529780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Здание общей площадью 103,0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кв.м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., 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расположенное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по адресу: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Сармановский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район, с. Старый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Кашир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ул. Советская,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д.34А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находится в пользовании ГАУЗ «Сармановская ЦРБ»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52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0619" y="365748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916" y="1563638"/>
            <a:ext cx="5209406" cy="292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3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3052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Здание общей площадью 56,0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кв.м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., 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расположенное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по адресу: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Сармановский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район, д.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Сарысаз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Такермян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ул.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К.Маркса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д.1а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находится в пользовании ГАУЗ «Сармановская ЦРБ»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53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0619" y="365748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581" y="1419622"/>
            <a:ext cx="5934075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95410"/>
            <a:ext cx="8424936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Здание общей площадью 50,7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кв.м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., 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расположенное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по адресу: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Сармановский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район,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Сармановский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район, с.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Карашай-Саклово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ул. Ленина,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д.92а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находится в пользовании ГАУЗ «Сармановская ЦРБ»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54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4139" y="555526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249360"/>
            <a:ext cx="5972175" cy="355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2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151" y="401230"/>
            <a:ext cx="8424936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Здание общей площадью 402,0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кв.м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., расположено по адресу: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Чистопольский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район, г. Чистополь, ул. Вишневского, д. 1/2, находится в пользовании ГАУЗ «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Чистопольская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ЦРБ»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55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0619" y="365748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39" y="1203598"/>
            <a:ext cx="6591010" cy="382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5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151" y="403168"/>
            <a:ext cx="8424936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Здание общей площадью 165,9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кв.м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., расположенное по адресу: Альметьевский муниципальный район,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с.Сулеево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ул.Советская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д.53Б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находится в пользовании ГАУЗ «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Альметьевская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ЦРБ»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56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0619" y="365748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03598"/>
            <a:ext cx="5171870" cy="37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151" y="520550"/>
            <a:ext cx="8424936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Здание общей площадью 298,7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кв.м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., расположенное по адресу: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Азнакаевский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район,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пгт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Актюбинский, ул. Комарова,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д.1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находится в пользовании ГАУЗ «Актюбинский психоневрологический диспансер»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57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0619" y="365748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1563638"/>
            <a:ext cx="6116751" cy="346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4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151" y="473052"/>
            <a:ext cx="8424936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Здание общей площадью 257,1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кв.м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., расположенное по адресу: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Азнакаевский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район,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пгт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Актюбинский, ул. Комарова,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д.1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находится в пользовании ГАУЗ «Актюбинский психоневрологический диспансер»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58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0619" y="365748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085" y="1347614"/>
            <a:ext cx="3822899" cy="37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151" y="488062"/>
            <a:ext cx="8424936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Здание общей площадью 66,1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кв.м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., расположенное по адресу: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г.Казань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ул.Красная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Позиция,54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, находится в пользовании ГАУЗ «Детская городская поликлиника №2»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г.Казани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59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0619" y="365748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59" y="1491630"/>
            <a:ext cx="6652920" cy="346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3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6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39552" y="987574"/>
            <a:ext cx="7992888" cy="520843"/>
          </a:xfrm>
          <a:prstGeom prst="rect">
            <a:avLst/>
          </a:prstGeom>
        </p:spPr>
        <p:txBody>
          <a:bodyPr vert="horz" lIns="81635" tIns="40817" rIns="81635" bIns="408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общей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площадью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72,82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расположенное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адресу: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РТ, Кайбицкий р-н, с. Большие Кайбицы , ул. Строителей, д. 2, находится в пользовании у ГАУСО «Комплексный центр социального обслуживания населения «Омет» МТЗиСЗ РТ в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Кайбицком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муниципальном районе»</a:t>
            </a:r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Z:\Отдел земельных, имущественных отношений и материально-технического обеспечения\Хисматуллина Ралина Рузалевна\Фото объектов\ЦСОН Омет-Кайбицы\SAM_0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21" y="1851670"/>
            <a:ext cx="4424224" cy="30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3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151" y="403168"/>
            <a:ext cx="8424936" cy="85725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Здание общей площадью 86,6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кв.м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., расположенное по адресу: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г.Казань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ул.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Пр.Ибрагимова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д.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5"А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", находится в пользовании ГАУЗ «Городская поликлиника №10»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г.Казани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60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0619" y="365748"/>
            <a:ext cx="9144000" cy="693834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03597"/>
            <a:ext cx="5772412" cy="38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5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7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39552" y="987574"/>
            <a:ext cx="8208912" cy="520843"/>
          </a:xfrm>
          <a:prstGeom prst="rect">
            <a:avLst/>
          </a:prstGeom>
        </p:spPr>
        <p:txBody>
          <a:bodyPr vert="horz" lIns="81635" tIns="40817" rIns="81635" bIns="408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Гаражный бокс общей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площадью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 </a:t>
            </a:r>
            <a:r>
              <a:rPr lang="ru-RU" sz="14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расположенный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адресу: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РТ, пос. ж/д ст. Высокая Гора, ул. Профсоюзная, д. 1А, находится в пользовании у ГКУ «Республиканский центр материальной помощи (компенсационных выплат)»</a:t>
            </a:r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 descr="C:\Users\HISMAT~1.RAL\AppData\Local\Temp\Rar$DI00.287\фасадная часть гараж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923" y="1851670"/>
            <a:ext cx="496855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3052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общей площадью 117,8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расположенное по адресу: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Агрызский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район,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Агрыз, ул. Пионерская, дом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 (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ГБУ «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Агрызский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лесхоз»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Объект 5" descr="C:\Users\user\Desktop\WhatsApp Image 2017-03-01 at 09.51.31.jp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1563638"/>
            <a:ext cx="4525433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общей площадью 378,6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расположенное по адресу: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Агрызский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район, д. Татарская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Шаршада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ГБУ «</a:t>
            </a:r>
            <a:r>
              <a:rPr lang="ru-RU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Агрызский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лесхоз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user\Desktop\WhatsApp Image 2017-03-01 at 09.51.30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1563638"/>
            <a:ext cx="4525433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7" y="147699"/>
            <a:ext cx="3744416" cy="325353"/>
          </a:xfrm>
          <a:prstGeom prst="rect">
            <a:avLst/>
          </a:prstGeom>
        </p:spPr>
        <p:txBody>
          <a:bodyPr wrap="square" lIns="108846" tIns="54423" rIns="108846" bIns="54423">
            <a:spAutoFit/>
          </a:bodyPr>
          <a:lstStyle/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ЗЕМЕЛЬНЫХ И МУЩЕСТВЕННЫХ ОТНОШЕНИЙ</a:t>
            </a:r>
          </a:p>
          <a:p>
            <a:pPr defTabSz="1088459"/>
            <a:r>
              <a:rPr lang="ru-RU" sz="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" y="147697"/>
            <a:ext cx="414267" cy="3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2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16047</TotalTime>
  <Words>2034</Words>
  <Application>Microsoft Office PowerPoint</Application>
  <PresentationFormat>Экран (16:9)</PresentationFormat>
  <Paragraphs>219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Здание общей площадью 117,8 кв.м, расположенное по адресу: Агрызский район, г. Агрыз, ул. Пионерская, дом 47 (ГБУ «Агрызский лесхоз») </vt:lpstr>
      <vt:lpstr>Здание общей площадью 378,6 кв.м, расположенное по адресу: Агрызский район, д. Татарская Шаршада (ГБУ «Агрызский лесхоз») </vt:lpstr>
      <vt:lpstr>Здание общей площадью 129,3 кв.м, расположенное по адресу: Агрызский район, г. Агрыз, ул. Ленина, дом 99 (ГБУ «Агрызский лесхоз») </vt:lpstr>
      <vt:lpstr>Здание общей площадью 201,7 кв.м, расположенное по адресу: Агрызский район, с. Девятерня, ул. Верхняя (ГБУ «Агрызский лесхоз») </vt:lpstr>
      <vt:lpstr>Здание (арболитовый цех) общей площадью 743,9  кв.м, расположенное по адресу: Аксубаевский район, пгт. Аксубаево, ул.Пролетарская,д.1  (ГБУ «Аксубаевский лесхоз») </vt:lpstr>
      <vt:lpstr>Здание (столярный цех) общей площадью 113,7  кв.м, расположенное по адресу: Аксубаевский район, пгт. Аксубаево, ул.Пролетарская,д.1 (ГБУ «Аксубаевский лесхоз») </vt:lpstr>
      <vt:lpstr>Здание (материальный склад) общей площадью 106,4  кв.м, расположенное по адресу: Аксубаевский район, с. Савгачево (ГБУ «Аксубаевский лесхоз») </vt:lpstr>
      <vt:lpstr>Здание (Свиноферма) общей площадью 241  кв.м, расположенное по адресу: Аксубаевский район, с. Савгачево (ГБУ «Аксубаевский лесхоз») </vt:lpstr>
      <vt:lpstr>Здание (Сушильная камера), расположенное по адресу: РТ, Аксубаевский район, пгт. Аксубаево ул.Пролетарская (ГБУ «Аксубаевский лесхоз») </vt:lpstr>
      <vt:lpstr>Здание (Контора) общей площадью 329,2 кв.м, расположенное по адресу: Бавлинский район, с. Поповка, ул. Подгорная, д.33 (ГБУ «Бавлинское лесничество») </vt:lpstr>
      <vt:lpstr>Гараж каменный общей  площадью 333,7 кв.м, расположенный по адресу: Алексеевский район, с.Билярск  (ГКУ «Билярское лесничество») </vt:lpstr>
      <vt:lpstr>Здание гаража общей площадью 258 кв.м, расположенное по адресу: Спасский район, с/п Никольское, с.Никольское, ул.Заречная, д.16А (ГКУ «Болгарское лесничество») </vt:lpstr>
      <vt:lpstr>Здание конторы общей площадью 273,1  кв.м, расположенное по адресу: г.Заинск, п. Кармалка, ул.Школьная (ГКУ «Заинское лесничество»)  </vt:lpstr>
      <vt:lpstr>Гараж общей площадью 112,7 кв.м, расположенный по адресу: Новошешминский р-н, с. Слобода Петропавловская, пер. Лесхозский, д. 6 (ГКУ «Калейкинское лесничество»)  </vt:lpstr>
      <vt:lpstr>Гараж общей площадью 109,3 кв. м., расположенный по адресу: Заинский р-н, д. Старая Елань, д. 14А (ГКУ «Калейкинское лесничество»)  </vt:lpstr>
      <vt:lpstr>Здание конторы общей площадью 81,1 кв.м, расположенное по адресу: Заинский район, д. Старая Елань (ГКУ «Калейкинское лесничество») </vt:lpstr>
      <vt:lpstr>Гараж общей площадью 109,1 кв.м, расположенный по адресу: Альметьевский район, п. Молодежный, ул. Бутинская, д. 3 (ГКУ «Калейкинское лесничество») </vt:lpstr>
      <vt:lpstr>  Здание склада общей площадью 411,7 кв.м, расположенное по адресу: Республика Татарстан, Мамадышский район,с.Камский леспромхоз, ул.Пихтовая д.1А (ГКУ «Мамадышское лесничество»)  </vt:lpstr>
      <vt:lpstr>  Здание конторы общей площадью 162,8  кв.м, расположенное по адресу: Мамадышский район, Кляушское лесничество, д.9 (ГКУ «Мамадышское лесничество»)   </vt:lpstr>
      <vt:lpstr>Здание конторы общей площадью 322,9  кв.м, расположенное по адресу: Мамадышский район, Кумазанское лесничество (ГКУ «Мамадышское лесничество») </vt:lpstr>
      <vt:lpstr>Здание общей площадью 50  кв.м, расположенное по адресу: Мамадышский район, Кляушское лесничество (ГКУ «Мамадышское лесничество») </vt:lpstr>
      <vt:lpstr>Здание общей площадью 50  кв.м, расположенное по адресу: Мамадышский район, Кумазанское лесничество (ГКУ «Мамадышское лесничество») </vt:lpstr>
      <vt:lpstr>Здание общей площадью 50  кв.м, расположенное по адресу: Мамадышский район, Нурминское лесничество (ГКУ «Мамадышское лесничество») </vt:lpstr>
      <vt:lpstr>Здание общей площадью 50  кв.м, расположенное по адресу: Мамадышский район, Нурминское лесничество (ГКУ «Мамадышское лесничество») </vt:lpstr>
      <vt:lpstr>Цех лесопиления общей площадью 300  кв.м, расположенный по адресу: Камско-Устинский район, с. Большие Кляри (ГБУ «Тетюшский лесхоз») </vt:lpstr>
      <vt:lpstr>Имущественный комплекс (11 объектов недвижимости), расположенный по адресу: Альметьевск, Р.Акташ, пр. Строителей 30а (ГАПОУ СПО «Альметьевский профессиональный колледж»)</vt:lpstr>
      <vt:lpstr>Здание зерносклада общей площадью 891,2 кв.м, расположенное по адресу: г.Мензелинск, ул.Чернышевского, д.14 (ГБПОУ «Мензелинский сельскохозяйственный техникум»)</vt:lpstr>
      <vt:lpstr>Здание общей площадью 155,6 кв.м, расположенное по адресу: г.Агрыз, ул.Лесопильная, д.1  (ГАПОУ «Нижнекамский агропромышленный колледж»)</vt:lpstr>
      <vt:lpstr>Здание общей площадью 147,9 кв.м, расположенное по адресу: г.Тетюши, ул.Малкина, д.32 (ГАПОУ «Тетюшский государственный колледж гражданской защиты»)</vt:lpstr>
      <vt:lpstr> Имущественный комплекс (14 объектов недвижимости), расположенный по адресу: Высокогорский район, пос. Урманче (ГБУ  ДО «РДООЦ Костер»)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Здание общей площадью 76,8 кв.м., расположенное по адресу: Апастовский район, с. Кзыл-Тау, ул. Кооперативная, д. 185, находится в пользовании ГАУЗ «Апастовская ЦРБ»</vt:lpstr>
      <vt:lpstr>Здание общей площадью 221,1 кв.м., расположенное по адресу: Апастовский район,  пгт. Апаство, ул. Красноармейская, д. 93, находится в пользовании ГАУЗ «Апастовская ЦРБ» </vt:lpstr>
      <vt:lpstr>Здание общей площадью 50,0 кв.м., расположенное по адресу: Елабужский район, Староюрашское сельское поселение, с. Старый Юраш, ул. Школьная, д. 40, находится в пользовании ГАУЗ «Елабужская ЦРБ»</vt:lpstr>
      <vt:lpstr>Здание общей площадью 710,8 кв.м., расположенное по адресу: Лениногорский район, с.Шугурово, ул.Горького, зд. 4,строение 3 (пищеблок), находится в пользовании ГАУЗ «Лениногорская ЦРБ»</vt:lpstr>
      <vt:lpstr>Здание общей площадью 1602,5 кв.м., расположенное по адресу: Лениногорский район, с.Шугурово, ул.Горького, зд. 4,строение 2, находится в пользовании ГАУЗ «Лениногорская ЦРБ»</vt:lpstr>
      <vt:lpstr>Здание общей площадью 117,3 кв.м., расположенное по адресу: Лениногорский район, с.Шугурово, ул.Горького, зд. 4, строение 4, находится в пользовании ГАУЗ «Лениногорская ЦРБ»</vt:lpstr>
      <vt:lpstr>Здание общей площадью 46,2 кв.м, расположенное по адресу: Менделеевский район, с.Сетяково, ул.Молодежная, находится в пользовании ГАУЗ «Менделевская ЦРБ»</vt:lpstr>
      <vt:lpstr>Здание общей площадью 53,0 кв.м., расположенное по адресу: Сармановский район, д.Сулы-Саклово, ул. М.Джалиля, д.48а, находится в пользовании ГАУЗ «Сармановская ЦРБ»</vt:lpstr>
      <vt:lpstr>Здание общей площадью 103,0 кв.м., расположенное по адресу: Сармановский район, с. Старый Кашир, ул. Советская, д.34А, находится в пользовании ГАУЗ «Сармановская ЦРБ»</vt:lpstr>
      <vt:lpstr>Здание общей площадью 56,0 кв.м., расположенное по адресу: Сармановский район, д. Сарысаз- Такермян, ул. К.Маркса, д.1а, находится в пользовании ГАУЗ «Сармановская ЦРБ»</vt:lpstr>
      <vt:lpstr>Здание общей площадью 50,7 кв.м., расположенное по адресу: Сармановский район, Сармановский район, с. Карашай-Саклово, ул. Ленина, д.92а, находится в пользовании ГАУЗ «Сармановская ЦРБ»</vt:lpstr>
      <vt:lpstr>Здание общей площадью 402,0 кв.м., расположено по адресу: Чистопольский район, г. Чистополь, ул. Вишневского, д. 1/2, находится в пользовании ГАУЗ «Чистопольская ЦРБ»</vt:lpstr>
      <vt:lpstr>Здание общей площадью 165,9 кв.м., расположенное по адресу: Альметьевский муниципальный район, с.Сулеево, ул.Советская, д.53Б, находится в пользовании ГАУЗ «Альметьевская ЦРБ»</vt:lpstr>
      <vt:lpstr>Здание общей площадью 298,7 кв.м., расположенное по адресу: Азнакаевский район, пгт Актюбинский, ул. Комарова, д.1, находится в пользовании ГАУЗ «Актюбинский психоневрологический диспансер»</vt:lpstr>
      <vt:lpstr>Здание общей площадью 257,1 кв.м., расположенное по адресу: Азнакаевский район, пгт Актюбинский, ул. Комарова, д.1, находится в пользовании ГАУЗ «Актюбинский психоневрологический диспансер»</vt:lpstr>
      <vt:lpstr>Здание общей площадью 66,1 кв.м., расположенное по адресу: г.Казань, ул.Красная Позиция,54, находится в пользовании ГАУЗ «Детская городская поликлиника №2» г.Казани</vt:lpstr>
      <vt:lpstr>Здание общей площадью 86,6 кв.м., расположенное по адресу: г.Казань ул. Пр.Ибрагимова д. 5"А", находится в пользовании ГАУЗ «Городская поликлиника №10» г.Казани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ходе реализации проектов диверсификации экономики моногородов Набережные Челны, Чистополь и пгт. Камские Поляны</dc:title>
  <dc:creator>Акаева О.А.</dc:creator>
  <cp:lastModifiedBy>blinova-mv</cp:lastModifiedBy>
  <cp:revision>476</cp:revision>
  <cp:lastPrinted>2016-09-08T11:21:57Z</cp:lastPrinted>
  <dcterms:created xsi:type="dcterms:W3CDTF">2012-03-05T12:36:56Z</dcterms:created>
  <dcterms:modified xsi:type="dcterms:W3CDTF">2017-04-21T10:13:59Z</dcterms:modified>
</cp:coreProperties>
</file>